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530" r:id="rId2"/>
    <p:sldId id="256" r:id="rId3"/>
    <p:sldId id="531" r:id="rId4"/>
    <p:sldId id="532" r:id="rId5"/>
    <p:sldId id="533" r:id="rId6"/>
    <p:sldId id="534" r:id="rId7"/>
    <p:sldId id="535" r:id="rId8"/>
    <p:sldId id="536" r:id="rId9"/>
    <p:sldId id="537" r:id="rId10"/>
    <p:sldId id="538" r:id="rId11"/>
    <p:sldId id="539" r:id="rId12"/>
    <p:sldId id="540" r:id="rId13"/>
    <p:sldId id="541" r:id="rId14"/>
    <p:sldId id="542" r:id="rId15"/>
    <p:sldId id="543" r:id="rId16"/>
    <p:sldId id="544" r:id="rId17"/>
    <p:sldId id="545" r:id="rId18"/>
    <p:sldId id="546" r:id="rId19"/>
    <p:sldId id="547" r:id="rId20"/>
    <p:sldId id="548" r:id="rId21"/>
    <p:sldId id="549" r:id="rId22"/>
    <p:sldId id="550" r:id="rId23"/>
    <p:sldId id="551" r:id="rId24"/>
    <p:sldId id="552" r:id="rId25"/>
    <p:sldId id="553" r:id="rId26"/>
    <p:sldId id="554" r:id="rId27"/>
    <p:sldId id="555" r:id="rId28"/>
    <p:sldId id="556" r:id="rId29"/>
    <p:sldId id="557" r:id="rId30"/>
    <p:sldId id="558" r:id="rId31"/>
    <p:sldId id="559" r:id="rId32"/>
    <p:sldId id="560" r:id="rId33"/>
    <p:sldId id="561" r:id="rId34"/>
    <p:sldId id="562" r:id="rId35"/>
    <p:sldId id="563" r:id="rId36"/>
    <p:sldId id="588" r:id="rId37"/>
    <p:sldId id="565" r:id="rId38"/>
    <p:sldId id="566" r:id="rId39"/>
    <p:sldId id="567" r:id="rId40"/>
    <p:sldId id="568" r:id="rId41"/>
    <p:sldId id="569" r:id="rId42"/>
    <p:sldId id="570" r:id="rId43"/>
    <p:sldId id="589" r:id="rId44"/>
    <p:sldId id="571" r:id="rId45"/>
    <p:sldId id="572" r:id="rId46"/>
    <p:sldId id="573" r:id="rId47"/>
    <p:sldId id="574" r:id="rId48"/>
    <p:sldId id="575" r:id="rId49"/>
    <p:sldId id="576" r:id="rId50"/>
    <p:sldId id="577" r:id="rId51"/>
    <p:sldId id="578" r:id="rId52"/>
    <p:sldId id="579" r:id="rId53"/>
    <p:sldId id="580" r:id="rId54"/>
    <p:sldId id="583" r:id="rId55"/>
    <p:sldId id="581" r:id="rId56"/>
    <p:sldId id="582" r:id="rId57"/>
    <p:sldId id="584" r:id="rId58"/>
    <p:sldId id="585" r:id="rId59"/>
    <p:sldId id="586" r:id="rId60"/>
    <p:sldId id="587" r:id="rId61"/>
    <p:sldId id="349"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94660"/>
  </p:normalViewPr>
  <p:slideViewPr>
    <p:cSldViewPr snapToGrid="0">
      <p:cViewPr varScale="1">
        <p:scale>
          <a:sx n="53" d="100"/>
          <a:sy n="53"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CAAF-8EA6-4819-81B7-23127435F610}" type="datetimeFigureOut">
              <a:rPr kumimoji="1" lang="ja-JP" altLang="en-US" smtClean="0"/>
              <a:t>2024/8/29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80957-5739-42EB-8D94-E98A71956F6C}" type="slidenum">
              <a:rPr kumimoji="1" lang="ja-JP" altLang="en-US" smtClean="0"/>
              <a:t>‹#›</a:t>
            </a:fld>
            <a:endParaRPr kumimoji="1" lang="ja-JP" altLang="en-US"/>
          </a:p>
        </p:txBody>
      </p:sp>
    </p:spTree>
    <p:extLst>
      <p:ext uri="{BB962C8B-B14F-4D97-AF65-F5344CB8AC3E}">
        <p14:creationId xmlns:p14="http://schemas.microsoft.com/office/powerpoint/2010/main" val="14099111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176867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71662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199956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2132156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1113337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561240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2535468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2104218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154242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2804986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C330A65-A8D1-41A9-AF1D-73524A5DFE19}" type="datetimeFigureOut">
              <a:rPr kumimoji="1" lang="ja-JP" altLang="en-US" smtClean="0"/>
              <a:t>2024/8/29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255852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30A65-A8D1-41A9-AF1D-73524A5DFE19}" type="datetimeFigureOut">
              <a:rPr kumimoji="1" lang="ja-JP" altLang="en-US" smtClean="0"/>
              <a:t>2024/8/29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3742-5FC7-41F3-A28F-1BB1F9600342}" type="slidenum">
              <a:rPr kumimoji="1" lang="ja-JP" altLang="en-US" smtClean="0"/>
              <a:t>‹#›</a:t>
            </a:fld>
            <a:endParaRPr kumimoji="1" lang="ja-JP" altLang="en-US"/>
          </a:p>
        </p:txBody>
      </p:sp>
    </p:spTree>
    <p:extLst>
      <p:ext uri="{BB962C8B-B14F-4D97-AF65-F5344CB8AC3E}">
        <p14:creationId xmlns:p14="http://schemas.microsoft.com/office/powerpoint/2010/main" val="1808062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fujiistr.whitesnow.jp/Mt/PhotoShow/index.html" TargetMode="Externa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6FA8F6D7-D12C-7978-79F4-C4E1D92B55E8}"/>
              </a:ext>
            </a:extLst>
          </p:cNvPr>
          <p:cNvSpPr>
            <a:spLocks noGrp="1"/>
          </p:cNvSpPr>
          <p:nvPr>
            <p:ph type="title"/>
          </p:nvPr>
        </p:nvSpPr>
        <p:spPr>
          <a:xfrm>
            <a:off x="2029968" y="402336"/>
            <a:ext cx="4766310" cy="1131951"/>
          </a:xfrm>
        </p:spPr>
        <p:txBody>
          <a:bodyPr>
            <a:normAutofit/>
          </a:bodyPr>
          <a:lstStyle/>
          <a:p>
            <a:pPr algn="ctr"/>
            <a:r>
              <a:rPr lang="ja-JP" altLang="en-US" sz="2200" b="1" dirty="0">
                <a:latin typeface="メイリオ" panose="020B0604030504040204" pitchFamily="50" charset="-128"/>
                <a:ea typeface="メイリオ" panose="020B0604030504040204" pitchFamily="50" charset="-128"/>
              </a:rPr>
              <a:t>藤井諭の山岳写真集</a:t>
            </a:r>
            <a:br>
              <a:rPr lang="en-US" altLang="ja-JP" sz="3200" b="1" dirty="0">
                <a:latin typeface="メイリオ" panose="020B0604030504040204" pitchFamily="50" charset="-128"/>
                <a:ea typeface="メイリオ" panose="020B0604030504040204" pitchFamily="50" charset="-128"/>
              </a:rPr>
            </a:br>
            <a:r>
              <a:rPr lang="ja-JP" altLang="en-US" sz="4000" b="1" dirty="0">
                <a:latin typeface="HGP創英ﾌﾟﾚｾﾞﾝｽEB" panose="02020800000000000000" pitchFamily="18" charset="-128"/>
                <a:ea typeface="HGP創英ﾌﾟﾚｾﾞﾝｽEB" panose="02020800000000000000" pitchFamily="18" charset="-128"/>
              </a:rPr>
              <a:t>西日本の山々</a:t>
            </a:r>
          </a:p>
        </p:txBody>
      </p:sp>
      <p:pic>
        <p:nvPicPr>
          <p:cNvPr id="5" name="コンテンツ プレースホルダー 4">
            <a:extLst>
              <a:ext uri="{FF2B5EF4-FFF2-40B4-BE49-F238E27FC236}">
                <a16:creationId xmlns:a16="http://schemas.microsoft.com/office/drawing/2014/main" id="{E4517BC6-2268-0213-3DCD-239DE38085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1825625"/>
            <a:ext cx="5801784" cy="4351338"/>
          </a:xfrm>
        </p:spPr>
      </p:pic>
    </p:spTree>
    <p:extLst>
      <p:ext uri="{BB962C8B-B14F-4D97-AF65-F5344CB8AC3E}">
        <p14:creationId xmlns:p14="http://schemas.microsoft.com/office/powerpoint/2010/main" val="473267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28CB77-9B93-0680-0892-8060E4F1B18C}"/>
              </a:ext>
            </a:extLst>
          </p:cNvPr>
          <p:cNvSpPr>
            <a:spLocks noGrp="1"/>
          </p:cNvSpPr>
          <p:nvPr>
            <p:ph type="title"/>
          </p:nvPr>
        </p:nvSpPr>
        <p:spPr>
          <a:xfrm>
            <a:off x="628650" y="365127"/>
            <a:ext cx="7886700" cy="1024762"/>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霧の大台ケ原</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2005</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4</a:t>
            </a:r>
            <a:r>
              <a:rPr lang="ja-JP" altLang="en-US" sz="1600" b="1" i="0" dirty="0">
                <a:solidFill>
                  <a:srgbClr val="000000"/>
                </a:solidFill>
                <a:effectLst/>
                <a:latin typeface="Meiryo" panose="020B0604030504040204" pitchFamily="50" charset="-128"/>
                <a:ea typeface="Meiryo" panose="020B0604030504040204" pitchFamily="50" charset="-128"/>
              </a:rPr>
              <a:t>月　大台ケ原の山頂付近は立ち枯れが多い。</a:t>
            </a:r>
            <a:br>
              <a:rPr lang="en-US" altLang="ja-JP" sz="1600" b="1" i="0" dirty="0">
                <a:solidFill>
                  <a:srgbClr val="000000"/>
                </a:solidFill>
                <a:effectLst/>
                <a:latin typeface="Meiryo" panose="020B0604030504040204" pitchFamily="50" charset="-128"/>
                <a:ea typeface="Meiryo" panose="020B0604030504040204" pitchFamily="50" charset="-128"/>
              </a:rPr>
            </a:br>
            <a:r>
              <a:rPr lang="ja-JP" altLang="en-US" sz="1600" b="1" i="0" dirty="0">
                <a:solidFill>
                  <a:srgbClr val="000000"/>
                </a:solidFill>
                <a:effectLst/>
                <a:latin typeface="Meiryo" panose="020B0604030504040204" pitchFamily="50" charset="-128"/>
                <a:ea typeface="Meiryo" panose="020B0604030504040204" pitchFamily="50" charset="-128"/>
              </a:rPr>
              <a:t>ガスに覆われた枯れ木が幽玄な雰囲気をかもしだしていた。</a:t>
            </a:r>
            <a:endParaRPr kumimoji="1" lang="ja-JP" altLang="en-US" sz="1600" dirty="0"/>
          </a:p>
        </p:txBody>
      </p:sp>
      <p:pic>
        <p:nvPicPr>
          <p:cNvPr id="5" name="コンテンツ プレースホルダー 4">
            <a:extLst>
              <a:ext uri="{FF2B5EF4-FFF2-40B4-BE49-F238E27FC236}">
                <a16:creationId xmlns:a16="http://schemas.microsoft.com/office/drawing/2014/main" id="{929B7BDC-7534-DF78-44F8-84703E9063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127" y="1389889"/>
            <a:ext cx="6803978" cy="5102984"/>
          </a:xfrm>
          <a:ln w="25400">
            <a:solidFill>
              <a:schemeClr val="tx1"/>
            </a:solidFill>
          </a:ln>
        </p:spPr>
      </p:pic>
    </p:spTree>
    <p:extLst>
      <p:ext uri="{BB962C8B-B14F-4D97-AF65-F5344CB8AC3E}">
        <p14:creationId xmlns:p14="http://schemas.microsoft.com/office/powerpoint/2010/main" val="3054269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9827EE-EF50-7977-65FF-6856FF5039B7}"/>
              </a:ext>
            </a:extLst>
          </p:cNvPr>
          <p:cNvSpPr>
            <a:spLocks noGrp="1"/>
          </p:cNvSpPr>
          <p:nvPr>
            <p:ph type="title"/>
          </p:nvPr>
        </p:nvSpPr>
        <p:spPr>
          <a:xfrm>
            <a:off x="628650" y="365127"/>
            <a:ext cx="7886700" cy="969898"/>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御嶽山二ノ池</a:t>
            </a:r>
            <a:br>
              <a:rPr lang="en-US" altLang="ja-JP" sz="8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2005</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8</a:t>
            </a:r>
            <a:r>
              <a:rPr lang="ja-JP" altLang="en-US" sz="1400" b="1" i="0" dirty="0">
                <a:solidFill>
                  <a:srgbClr val="000000"/>
                </a:solidFill>
                <a:effectLst/>
                <a:latin typeface="Meiryo" panose="020B0604030504040204" pitchFamily="50" charset="-128"/>
                <a:ea typeface="Meiryo" panose="020B0604030504040204" pitchFamily="50" charset="-128"/>
              </a:rPr>
              <a:t>月　噴火前の御嶽山の山頂直下には、ニの池の畔に山小屋があった。</a:t>
            </a:r>
            <a:br>
              <a:rPr lang="en-US" altLang="ja-JP" sz="1400" b="1" i="0" dirty="0">
                <a:solidFill>
                  <a:srgbClr val="000000"/>
                </a:solidFill>
                <a:effectLst/>
                <a:latin typeface="Meiryo" panose="020B0604030504040204" pitchFamily="50" charset="-128"/>
                <a:ea typeface="Meiryo" panose="020B0604030504040204" pitchFamily="50" charset="-128"/>
              </a:rPr>
            </a:br>
            <a:r>
              <a:rPr lang="ja-JP" altLang="en-US" sz="1400" b="1" i="0" dirty="0">
                <a:solidFill>
                  <a:srgbClr val="000000"/>
                </a:solidFill>
                <a:effectLst/>
                <a:latin typeface="Meiryo" panose="020B0604030504040204" pitchFamily="50" charset="-128"/>
                <a:ea typeface="Meiryo" panose="020B0604030504040204" pitchFamily="50" charset="-128"/>
              </a:rPr>
              <a:t>今は噴火で立ち寄ることも難しい。</a:t>
            </a:r>
            <a:endParaRPr kumimoji="1" lang="ja-JP" altLang="en-US" sz="1400" dirty="0"/>
          </a:p>
        </p:txBody>
      </p:sp>
      <p:pic>
        <p:nvPicPr>
          <p:cNvPr id="5" name="コンテンツ プレースホルダー 4">
            <a:extLst>
              <a:ext uri="{FF2B5EF4-FFF2-40B4-BE49-F238E27FC236}">
                <a16:creationId xmlns:a16="http://schemas.microsoft.com/office/drawing/2014/main" id="{9CF438D2-5CD6-80B5-CD22-12FAF9DD8B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975" y="1335024"/>
            <a:ext cx="6792001" cy="5094001"/>
          </a:xfrm>
          <a:ln w="25400">
            <a:solidFill>
              <a:schemeClr val="tx1"/>
            </a:solidFill>
          </a:ln>
        </p:spPr>
      </p:pic>
    </p:spTree>
    <p:extLst>
      <p:ext uri="{BB962C8B-B14F-4D97-AF65-F5344CB8AC3E}">
        <p14:creationId xmlns:p14="http://schemas.microsoft.com/office/powerpoint/2010/main" val="111505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7D8C3F-4E9E-8EB3-5A8B-1E0D4583D17E}"/>
              </a:ext>
            </a:extLst>
          </p:cNvPr>
          <p:cNvSpPr>
            <a:spLocks noGrp="1"/>
          </p:cNvSpPr>
          <p:nvPr>
            <p:ph type="title"/>
          </p:nvPr>
        </p:nvSpPr>
        <p:spPr>
          <a:xfrm>
            <a:off x="628650" y="365127"/>
            <a:ext cx="7886700" cy="1024762"/>
          </a:xfrm>
        </p:spPr>
        <p:txBody>
          <a:bodyPr>
            <a:normAutofit/>
          </a:bodyPr>
          <a:lstStyle/>
          <a:p>
            <a:pPr algn="ctr"/>
            <a:r>
              <a:rPr lang="ja-JP" altLang="en-US" sz="2200" b="1" i="0" dirty="0">
                <a:solidFill>
                  <a:srgbClr val="C00000"/>
                </a:solidFill>
                <a:effectLst/>
                <a:latin typeface="Meiryo" panose="020B0604030504040204" pitchFamily="50" charset="-128"/>
                <a:ea typeface="Meiryo" panose="020B0604030504040204" pitchFamily="50" charset="-128"/>
              </a:rPr>
              <a:t>御嶽山三ノ池</a:t>
            </a:r>
            <a:br>
              <a:rPr lang="en-US" altLang="ja-JP" b="1" i="0" dirty="0">
                <a:solidFill>
                  <a:srgbClr val="000000"/>
                </a:solidFill>
                <a:effectLst/>
                <a:latin typeface="Meiryo" panose="020B0604030504040204" pitchFamily="50" charset="-128"/>
                <a:ea typeface="Meiryo" panose="020B0604030504040204" pitchFamily="50" charset="-128"/>
              </a:rPr>
            </a:br>
            <a:r>
              <a:rPr lang="en-US" altLang="ja-JP" sz="1600" b="1" dirty="0">
                <a:solidFill>
                  <a:srgbClr val="000000"/>
                </a:solidFill>
                <a:latin typeface="Meiryo" panose="020B0604030504040204" pitchFamily="50" charset="-128"/>
                <a:ea typeface="Meiryo" panose="020B0604030504040204" pitchFamily="50" charset="-128"/>
              </a:rPr>
              <a:t>2005</a:t>
            </a:r>
            <a:r>
              <a:rPr lang="ja-JP" altLang="en-US" sz="1600" b="1" dirty="0">
                <a:solidFill>
                  <a:srgbClr val="000000"/>
                </a:solidFill>
                <a:latin typeface="Meiryo" panose="020B0604030504040204" pitchFamily="50" charset="-128"/>
                <a:ea typeface="Meiryo" panose="020B0604030504040204" pitchFamily="50" charset="-128"/>
              </a:rPr>
              <a:t>年</a:t>
            </a:r>
            <a:r>
              <a:rPr lang="en-US" altLang="ja-JP" sz="1600" b="1" dirty="0">
                <a:solidFill>
                  <a:srgbClr val="000000"/>
                </a:solidFill>
                <a:latin typeface="Meiryo" panose="020B0604030504040204" pitchFamily="50" charset="-128"/>
                <a:ea typeface="Meiryo" panose="020B0604030504040204" pitchFamily="50" charset="-128"/>
              </a:rPr>
              <a:t>8</a:t>
            </a:r>
            <a:r>
              <a:rPr lang="ja-JP" altLang="en-US" sz="1600" b="1" dirty="0">
                <a:solidFill>
                  <a:srgbClr val="000000"/>
                </a:solidFill>
                <a:latin typeface="Meiryo" panose="020B0604030504040204" pitchFamily="50" charset="-128"/>
                <a:ea typeface="Meiryo" panose="020B0604030504040204" pitchFamily="50" charset="-128"/>
              </a:rPr>
              <a:t>月　三ノ池は大きな噴火口跡だ。 </a:t>
            </a:r>
            <a:br>
              <a:rPr lang="en-US" altLang="ja-JP" sz="1600" b="1" dirty="0">
                <a:solidFill>
                  <a:srgbClr val="000000"/>
                </a:solidFill>
                <a:latin typeface="Meiryo" panose="020B0604030504040204" pitchFamily="50" charset="-128"/>
                <a:ea typeface="Meiryo" panose="020B0604030504040204" pitchFamily="50" charset="-128"/>
              </a:rPr>
            </a:br>
            <a:r>
              <a:rPr lang="ja-JP" altLang="en-US" sz="1600" b="1" dirty="0">
                <a:solidFill>
                  <a:srgbClr val="000000"/>
                </a:solidFill>
                <a:latin typeface="Meiryo" panose="020B0604030504040204" pitchFamily="50" charset="-128"/>
                <a:ea typeface="Meiryo" panose="020B0604030504040204" pitchFamily="50" charset="-128"/>
              </a:rPr>
              <a:t>畔に立って散策するとカラフルな水面が気持ち良い。</a:t>
            </a:r>
            <a:endParaRPr kumimoji="1" lang="ja-JP" altLang="en-US" sz="1600" dirty="0"/>
          </a:p>
        </p:txBody>
      </p:sp>
      <p:pic>
        <p:nvPicPr>
          <p:cNvPr id="5" name="コンテンツ プレースホルダー 4">
            <a:extLst>
              <a:ext uri="{FF2B5EF4-FFF2-40B4-BE49-F238E27FC236}">
                <a16:creationId xmlns:a16="http://schemas.microsoft.com/office/drawing/2014/main" id="{5478252C-249F-CA3D-27DC-825DAA314C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127" y="1389888"/>
            <a:ext cx="6883441" cy="5162581"/>
          </a:xfrm>
          <a:ln w="25400">
            <a:solidFill>
              <a:schemeClr val="tx1"/>
            </a:solidFill>
          </a:ln>
        </p:spPr>
      </p:pic>
    </p:spTree>
    <p:extLst>
      <p:ext uri="{BB962C8B-B14F-4D97-AF65-F5344CB8AC3E}">
        <p14:creationId xmlns:p14="http://schemas.microsoft.com/office/powerpoint/2010/main" val="1672283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E1E7F5-1462-311F-FD46-4E0735CF4BDD}"/>
              </a:ext>
            </a:extLst>
          </p:cNvPr>
          <p:cNvSpPr>
            <a:spLocks noGrp="1"/>
          </p:cNvSpPr>
          <p:nvPr>
            <p:ph type="title"/>
          </p:nvPr>
        </p:nvSpPr>
        <p:spPr>
          <a:xfrm>
            <a:off x="628650" y="365127"/>
            <a:ext cx="7886700" cy="933322"/>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坊ガツル</a:t>
            </a: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2006</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3</a:t>
            </a:r>
            <a:r>
              <a:rPr lang="ja-JP" altLang="en-US" sz="1400" b="1" i="0" dirty="0">
                <a:solidFill>
                  <a:srgbClr val="000000"/>
                </a:solidFill>
                <a:effectLst/>
                <a:latin typeface="Meiryo" panose="020B0604030504040204" pitchFamily="50" charset="-128"/>
                <a:ea typeface="Meiryo" panose="020B0604030504040204" pitchFamily="50" charset="-128"/>
              </a:rPr>
              <a:t>月　坊ガツル法華院温泉が見え、九重の山々が連なる。</a:t>
            </a:r>
            <a:br>
              <a:rPr lang="ja-JP" altLang="en-US" sz="1400" b="1" i="0" dirty="0">
                <a:solidFill>
                  <a:srgbClr val="000000"/>
                </a:solidFill>
                <a:effectLst/>
                <a:latin typeface="Meiryo" panose="020B0604030504040204" pitchFamily="50" charset="-128"/>
                <a:ea typeface="Meiryo" panose="020B0604030504040204" pitchFamily="50" charset="-128"/>
              </a:rPr>
            </a:br>
            <a:r>
              <a:rPr lang="ja-JP" altLang="en-US" sz="1400" b="1" i="0" dirty="0">
                <a:solidFill>
                  <a:srgbClr val="000000"/>
                </a:solidFill>
                <a:effectLst/>
                <a:latin typeface="Meiryo" panose="020B0604030504040204" pitchFamily="50" charset="-128"/>
                <a:ea typeface="Meiryo" panose="020B0604030504040204" pitchFamily="50" charset="-128"/>
              </a:rPr>
              <a:t>坊ガツルに入ると広い草原が広がり、山焼きの跡で黒々していた。</a:t>
            </a:r>
            <a:endParaRPr kumimoji="1" lang="ja-JP" altLang="en-US" sz="1400" dirty="0"/>
          </a:p>
        </p:txBody>
      </p:sp>
      <p:pic>
        <p:nvPicPr>
          <p:cNvPr id="5" name="コンテンツ プレースホルダー 4">
            <a:extLst>
              <a:ext uri="{FF2B5EF4-FFF2-40B4-BE49-F238E27FC236}">
                <a16:creationId xmlns:a16="http://schemas.microsoft.com/office/drawing/2014/main" id="{12171B06-5516-FCB2-ADA2-15F65EAC3C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303" y="1645919"/>
            <a:ext cx="7440585" cy="4655185"/>
          </a:xfrm>
          <a:ln w="25400">
            <a:solidFill>
              <a:schemeClr val="tx1"/>
            </a:solidFill>
          </a:ln>
        </p:spPr>
      </p:pic>
    </p:spTree>
    <p:extLst>
      <p:ext uri="{BB962C8B-B14F-4D97-AF65-F5344CB8AC3E}">
        <p14:creationId xmlns:p14="http://schemas.microsoft.com/office/powerpoint/2010/main" val="1699617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76507328-48E3-82F4-3D0B-0DA4F0470D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8205" y="1298448"/>
            <a:ext cx="6968787" cy="5226590"/>
          </a:xfrm>
          <a:ln w="25400">
            <a:solidFill>
              <a:schemeClr val="tx1"/>
            </a:solidFill>
          </a:ln>
        </p:spPr>
      </p:pic>
      <p:sp>
        <p:nvSpPr>
          <p:cNvPr id="4" name="Rectangle 1">
            <a:extLst>
              <a:ext uri="{FF2B5EF4-FFF2-40B4-BE49-F238E27FC236}">
                <a16:creationId xmlns:a16="http://schemas.microsoft.com/office/drawing/2014/main" id="{6211EA8F-5FAD-C018-A368-5B57A4CFBAE0}"/>
              </a:ext>
            </a:extLst>
          </p:cNvPr>
          <p:cNvSpPr>
            <a:spLocks noGrp="1" noChangeArrowheads="1"/>
          </p:cNvSpPr>
          <p:nvPr>
            <p:ph type="title"/>
          </p:nvPr>
        </p:nvSpPr>
        <p:spPr bwMode="auto">
          <a:xfrm>
            <a:off x="1751356" y="373260"/>
            <a:ext cx="564128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九重山</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2006年3月　久住山に登ると火山が連なり最高峰の中岳が聳える。</a:t>
            </a:r>
            <a:endParaRPr kumimoji="0" lang="ja-JP" altLang="ja-JP" sz="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28488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27C6E7-7724-180F-4052-AC79DBB293E6}"/>
              </a:ext>
            </a:extLst>
          </p:cNvPr>
          <p:cNvSpPr>
            <a:spLocks noGrp="1"/>
          </p:cNvSpPr>
          <p:nvPr>
            <p:ph type="title"/>
          </p:nvPr>
        </p:nvSpPr>
        <p:spPr>
          <a:xfrm>
            <a:off x="628650" y="365127"/>
            <a:ext cx="7886700" cy="896746"/>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由布岳への道</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2006</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3</a:t>
            </a:r>
            <a:r>
              <a:rPr lang="ja-JP" altLang="en-US" sz="1600" b="1" i="0" dirty="0">
                <a:solidFill>
                  <a:srgbClr val="000000"/>
                </a:solidFill>
                <a:effectLst/>
                <a:latin typeface="Meiryo" panose="020B0604030504040204" pitchFamily="50" charset="-128"/>
                <a:ea typeface="Meiryo" panose="020B0604030504040204" pitchFamily="50" charset="-128"/>
              </a:rPr>
              <a:t>月　登山口から由布岳を望む。 </a:t>
            </a:r>
            <a:br>
              <a:rPr lang="en-US" altLang="ja-JP" sz="1600" b="1" i="0" dirty="0">
                <a:solidFill>
                  <a:srgbClr val="000000"/>
                </a:solidFill>
                <a:effectLst/>
                <a:latin typeface="Meiryo" panose="020B0604030504040204" pitchFamily="50" charset="-128"/>
                <a:ea typeface="Meiryo" panose="020B0604030504040204" pitchFamily="50" charset="-128"/>
              </a:rPr>
            </a:br>
            <a:r>
              <a:rPr lang="ja-JP" altLang="en-US" sz="1600" b="1" i="0" dirty="0">
                <a:solidFill>
                  <a:srgbClr val="000000"/>
                </a:solidFill>
                <a:effectLst/>
                <a:latin typeface="Meiryo" panose="020B0604030504040204" pitchFamily="50" charset="-128"/>
                <a:ea typeface="Meiryo" panose="020B0604030504040204" pitchFamily="50" charset="-128"/>
              </a:rPr>
              <a:t>この日は静かで出会ったのは二人だけだった。</a:t>
            </a:r>
            <a:endParaRPr kumimoji="1" lang="ja-JP" altLang="en-US" sz="1600" dirty="0"/>
          </a:p>
        </p:txBody>
      </p:sp>
      <p:pic>
        <p:nvPicPr>
          <p:cNvPr id="5" name="コンテンツ プレースホルダー 4">
            <a:extLst>
              <a:ext uri="{FF2B5EF4-FFF2-40B4-BE49-F238E27FC236}">
                <a16:creationId xmlns:a16="http://schemas.microsoft.com/office/drawing/2014/main" id="{AD74DF80-D6C7-70BD-FFD8-24ACEEB63F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0813" y="1517904"/>
            <a:ext cx="6493299" cy="4869974"/>
          </a:xfrm>
          <a:ln w="25400">
            <a:solidFill>
              <a:schemeClr val="tx1"/>
            </a:solidFill>
          </a:ln>
        </p:spPr>
      </p:pic>
    </p:spTree>
    <p:extLst>
      <p:ext uri="{BB962C8B-B14F-4D97-AF65-F5344CB8AC3E}">
        <p14:creationId xmlns:p14="http://schemas.microsoft.com/office/powerpoint/2010/main" val="4136320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7EE4D-3CEA-70B4-E664-99A1AE1D3FF2}"/>
              </a:ext>
            </a:extLst>
          </p:cNvPr>
          <p:cNvSpPr>
            <a:spLocks noGrp="1"/>
          </p:cNvSpPr>
          <p:nvPr>
            <p:ph type="title"/>
          </p:nvPr>
        </p:nvSpPr>
        <p:spPr>
          <a:xfrm>
            <a:off x="628650" y="365127"/>
            <a:ext cx="7886700" cy="951610"/>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由布岳霧氷と湯布院</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2006</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3</a:t>
            </a:r>
            <a:r>
              <a:rPr lang="ja-JP" altLang="en-US" sz="1600" b="1" i="0" dirty="0">
                <a:solidFill>
                  <a:srgbClr val="000000"/>
                </a:solidFill>
                <a:effectLst/>
                <a:latin typeface="Meiryo" panose="020B0604030504040204" pitchFamily="50" charset="-128"/>
                <a:ea typeface="Meiryo" panose="020B0604030504040204" pitchFamily="50" charset="-128"/>
              </a:rPr>
              <a:t>月　由布岳山頂は霧氷に覆われていた。</a:t>
            </a:r>
            <a:br>
              <a:rPr lang="en-US" altLang="ja-JP" sz="1600" b="1" i="0" dirty="0">
                <a:solidFill>
                  <a:srgbClr val="000000"/>
                </a:solidFill>
                <a:effectLst/>
                <a:latin typeface="Meiryo" panose="020B0604030504040204" pitchFamily="50" charset="-128"/>
                <a:ea typeface="Meiryo" panose="020B0604030504040204" pitchFamily="50" charset="-128"/>
              </a:rPr>
            </a:br>
            <a:r>
              <a:rPr lang="ja-JP" altLang="en-US" sz="1600" b="1" i="0" dirty="0">
                <a:solidFill>
                  <a:srgbClr val="000000"/>
                </a:solidFill>
                <a:effectLst/>
                <a:latin typeface="Meiryo" panose="020B0604030504040204" pitchFamily="50" charset="-128"/>
                <a:ea typeface="Meiryo" panose="020B0604030504040204" pitchFamily="50" charset="-128"/>
              </a:rPr>
              <a:t> 朝ドラ「風のハルカ」ブームで賑わっていた湯布院の街を見下ろす。</a:t>
            </a:r>
            <a:endParaRPr kumimoji="1" lang="ja-JP" altLang="en-US" sz="1600" dirty="0"/>
          </a:p>
        </p:txBody>
      </p:sp>
      <p:pic>
        <p:nvPicPr>
          <p:cNvPr id="5" name="コンテンツ プレースホルダー 4">
            <a:extLst>
              <a:ext uri="{FF2B5EF4-FFF2-40B4-BE49-F238E27FC236}">
                <a16:creationId xmlns:a16="http://schemas.microsoft.com/office/drawing/2014/main" id="{11E70589-50B7-45EB-BCB7-095BBA1728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8349" y="1591056"/>
            <a:ext cx="6560355" cy="4920266"/>
          </a:xfrm>
          <a:ln w="25400">
            <a:solidFill>
              <a:schemeClr val="tx1"/>
            </a:solidFill>
          </a:ln>
        </p:spPr>
      </p:pic>
    </p:spTree>
    <p:extLst>
      <p:ext uri="{BB962C8B-B14F-4D97-AF65-F5344CB8AC3E}">
        <p14:creationId xmlns:p14="http://schemas.microsoft.com/office/powerpoint/2010/main" val="1416653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CAD6C6-FB57-78F9-767F-3274ED7AF3F8}"/>
              </a:ext>
            </a:extLst>
          </p:cNvPr>
          <p:cNvSpPr>
            <a:spLocks noGrp="1"/>
          </p:cNvSpPr>
          <p:nvPr>
            <p:ph type="title"/>
          </p:nvPr>
        </p:nvSpPr>
        <p:spPr>
          <a:xfrm>
            <a:off x="628650" y="365127"/>
            <a:ext cx="7886700" cy="878458"/>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剣ケ峰への道</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2006</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8</a:t>
            </a:r>
            <a:r>
              <a:rPr lang="ja-JP" altLang="en-US" sz="1600" b="1" i="0" dirty="0">
                <a:solidFill>
                  <a:srgbClr val="000000"/>
                </a:solidFill>
                <a:effectLst/>
                <a:latin typeface="Meiryo" panose="020B0604030504040204" pitchFamily="50" charset="-128"/>
                <a:ea typeface="Meiryo" panose="020B0604030504040204" pitchFamily="50" charset="-128"/>
              </a:rPr>
              <a:t>月　乗鞍岳剣ケ峰への道。 息子と共に登頂した。</a:t>
            </a:r>
            <a:endParaRPr kumimoji="1" lang="ja-JP" altLang="en-US" sz="1600" dirty="0"/>
          </a:p>
        </p:txBody>
      </p:sp>
      <p:pic>
        <p:nvPicPr>
          <p:cNvPr id="5" name="コンテンツ プレースホルダー 4">
            <a:extLst>
              <a:ext uri="{FF2B5EF4-FFF2-40B4-BE49-F238E27FC236}">
                <a16:creationId xmlns:a16="http://schemas.microsoft.com/office/drawing/2014/main" id="{3F2DD36E-2206-286D-4D14-5AF1A85C5B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5055" y="1243585"/>
            <a:ext cx="6999050" cy="5249288"/>
          </a:xfrm>
          <a:ln w="25400">
            <a:solidFill>
              <a:schemeClr val="tx1"/>
            </a:solidFill>
          </a:ln>
        </p:spPr>
      </p:pic>
    </p:spTree>
    <p:extLst>
      <p:ext uri="{BB962C8B-B14F-4D97-AF65-F5344CB8AC3E}">
        <p14:creationId xmlns:p14="http://schemas.microsoft.com/office/powerpoint/2010/main" val="637749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0F8C46-F644-FF67-7A3E-6106373B30E7}"/>
              </a:ext>
            </a:extLst>
          </p:cNvPr>
          <p:cNvSpPr>
            <a:spLocks noGrp="1"/>
          </p:cNvSpPr>
          <p:nvPr>
            <p:ph type="title"/>
          </p:nvPr>
        </p:nvSpPr>
        <p:spPr>
          <a:xfrm>
            <a:off x="628650" y="365127"/>
            <a:ext cx="7886700" cy="750442"/>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権現池</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2006</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8</a:t>
            </a:r>
            <a:r>
              <a:rPr lang="ja-JP" altLang="en-US" sz="1600" b="1" i="0" dirty="0">
                <a:solidFill>
                  <a:srgbClr val="000000"/>
                </a:solidFill>
                <a:effectLst/>
                <a:latin typeface="Meiryo" panose="020B0604030504040204" pitchFamily="50" charset="-128"/>
                <a:ea typeface="Meiryo" panose="020B0604030504040204" pitchFamily="50" charset="-128"/>
              </a:rPr>
              <a:t>月　火口湖の権現池が朝日を浴びて美しい</a:t>
            </a:r>
            <a:endParaRPr kumimoji="1" lang="ja-JP" altLang="en-US" sz="1600" dirty="0"/>
          </a:p>
        </p:txBody>
      </p:sp>
      <p:pic>
        <p:nvPicPr>
          <p:cNvPr id="5" name="コンテンツ プレースホルダー 4">
            <a:extLst>
              <a:ext uri="{FF2B5EF4-FFF2-40B4-BE49-F238E27FC236}">
                <a16:creationId xmlns:a16="http://schemas.microsoft.com/office/drawing/2014/main" id="{8BD2F3B0-F809-6437-591A-ADED92949C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0125" y="1389888"/>
            <a:ext cx="6810291" cy="5107718"/>
          </a:xfrm>
          <a:ln w="25400">
            <a:solidFill>
              <a:schemeClr val="tx1"/>
            </a:solidFill>
          </a:ln>
        </p:spPr>
      </p:pic>
    </p:spTree>
    <p:extLst>
      <p:ext uri="{BB962C8B-B14F-4D97-AF65-F5344CB8AC3E}">
        <p14:creationId xmlns:p14="http://schemas.microsoft.com/office/powerpoint/2010/main" val="136822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82E691-10C2-47CA-7FFE-D437290E724B}"/>
              </a:ext>
            </a:extLst>
          </p:cNvPr>
          <p:cNvSpPr>
            <a:spLocks noGrp="1"/>
          </p:cNvSpPr>
          <p:nvPr>
            <p:ph type="title"/>
          </p:nvPr>
        </p:nvSpPr>
        <p:spPr>
          <a:xfrm>
            <a:off x="628650" y="365127"/>
            <a:ext cx="7886700" cy="951610"/>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乗鞍岳の日の出</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2006</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8</a:t>
            </a:r>
            <a:r>
              <a:rPr lang="ja-JP" altLang="en-US" sz="1600" b="1" i="0" dirty="0">
                <a:solidFill>
                  <a:srgbClr val="000000"/>
                </a:solidFill>
                <a:effectLst/>
                <a:latin typeface="Meiryo" panose="020B0604030504040204" pitchFamily="50" charset="-128"/>
                <a:ea typeface="Meiryo" panose="020B0604030504040204" pitchFamily="50" charset="-128"/>
              </a:rPr>
              <a:t>月　乗鞍岳富士見岳にて</a:t>
            </a:r>
            <a:r>
              <a:rPr lang="en-US" altLang="ja-JP" sz="1600" b="1" i="0" dirty="0">
                <a:solidFill>
                  <a:srgbClr val="000000"/>
                </a:solidFill>
                <a:effectLst/>
                <a:latin typeface="Meiryo" panose="020B0604030504040204" pitchFamily="50" charset="-128"/>
                <a:ea typeface="Meiryo" panose="020B0604030504040204" pitchFamily="50" charset="-128"/>
              </a:rPr>
              <a:t>4</a:t>
            </a:r>
            <a:r>
              <a:rPr lang="ja-JP" altLang="en-US" sz="1600" b="1" i="0" dirty="0">
                <a:solidFill>
                  <a:srgbClr val="000000"/>
                </a:solidFill>
                <a:effectLst/>
                <a:latin typeface="Meiryo" panose="020B0604030504040204" pitchFamily="50" charset="-128"/>
                <a:ea typeface="Meiryo" panose="020B0604030504040204" pitchFamily="50" charset="-128"/>
              </a:rPr>
              <a:t>時</a:t>
            </a:r>
            <a:r>
              <a:rPr lang="en-US" altLang="ja-JP" sz="1600" b="1" i="0" dirty="0">
                <a:solidFill>
                  <a:srgbClr val="000000"/>
                </a:solidFill>
                <a:effectLst/>
                <a:latin typeface="Meiryo" panose="020B0604030504040204" pitchFamily="50" charset="-128"/>
                <a:ea typeface="Meiryo" panose="020B0604030504040204" pitchFamily="50" charset="-128"/>
              </a:rPr>
              <a:t>56</a:t>
            </a:r>
            <a:r>
              <a:rPr lang="ja-JP" altLang="en-US" sz="1600" b="1" i="0" dirty="0">
                <a:solidFill>
                  <a:srgbClr val="000000"/>
                </a:solidFill>
                <a:effectLst/>
                <a:latin typeface="Meiryo" panose="020B0604030504040204" pitchFamily="50" charset="-128"/>
                <a:ea typeface="Meiryo" panose="020B0604030504040204" pitchFamily="50" charset="-128"/>
              </a:rPr>
              <a:t>分、浅間山に昇る日の出</a:t>
            </a:r>
            <a:endParaRPr kumimoji="1" lang="ja-JP" altLang="en-US" sz="1600" dirty="0"/>
          </a:p>
        </p:txBody>
      </p:sp>
      <p:pic>
        <p:nvPicPr>
          <p:cNvPr id="5" name="コンテンツ プレースホルダー 4">
            <a:extLst>
              <a:ext uri="{FF2B5EF4-FFF2-40B4-BE49-F238E27FC236}">
                <a16:creationId xmlns:a16="http://schemas.microsoft.com/office/drawing/2014/main" id="{9EB4A33C-5691-CFB9-6A3C-F37A936F7B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2591" y="1316737"/>
            <a:ext cx="6944402" cy="5208301"/>
          </a:xfrm>
          <a:ln w="25400">
            <a:solidFill>
              <a:schemeClr val="tx1"/>
            </a:solidFill>
          </a:ln>
        </p:spPr>
      </p:pic>
    </p:spTree>
    <p:extLst>
      <p:ext uri="{BB962C8B-B14F-4D97-AF65-F5344CB8AC3E}">
        <p14:creationId xmlns:p14="http://schemas.microsoft.com/office/powerpoint/2010/main" val="297523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6B2680-A656-4897-E8FC-EF855638BD73}"/>
              </a:ext>
            </a:extLst>
          </p:cNvPr>
          <p:cNvSpPr>
            <a:spLocks noGrp="1"/>
          </p:cNvSpPr>
          <p:nvPr>
            <p:ph type="ctrTitle"/>
          </p:nvPr>
        </p:nvSpPr>
        <p:spPr>
          <a:xfrm>
            <a:off x="1143000" y="645796"/>
            <a:ext cx="6858000" cy="1477791"/>
          </a:xfrm>
        </p:spPr>
        <p:txBody>
          <a:bodyPr>
            <a:normAutofit/>
          </a:bodyPr>
          <a:lstStyle/>
          <a:p>
            <a:r>
              <a:rPr lang="ja-JP" altLang="en-US" sz="4400" b="1" dirty="0">
                <a:solidFill>
                  <a:srgbClr val="000000"/>
                </a:solidFill>
                <a:latin typeface="HGP教科書体" panose="02020600000000000000" pitchFamily="18" charset="-128"/>
                <a:ea typeface="HGP教科書体" panose="02020600000000000000" pitchFamily="18" charset="-128"/>
              </a:rPr>
              <a:t>写真集</a:t>
            </a:r>
            <a:br>
              <a:rPr lang="en-US" altLang="ja-JP" sz="5400" b="1" dirty="0">
                <a:solidFill>
                  <a:srgbClr val="000000"/>
                </a:solidFill>
                <a:latin typeface="HGP教科書体" panose="02020600000000000000" pitchFamily="18" charset="-128"/>
                <a:ea typeface="HGP教科書体" panose="02020600000000000000" pitchFamily="18" charset="-128"/>
              </a:rPr>
            </a:br>
            <a:r>
              <a:rPr lang="ja-JP" altLang="en-US" sz="5400" b="1" dirty="0">
                <a:solidFill>
                  <a:srgbClr val="C00000"/>
                </a:solidFill>
                <a:latin typeface="HGP創英ﾌﾟﾚｾﾞﾝｽEB" panose="02020800000000000000" pitchFamily="18" charset="-128"/>
                <a:ea typeface="HGP創英ﾌﾟﾚｾﾞﾝｽEB" panose="02020800000000000000" pitchFamily="18" charset="-128"/>
              </a:rPr>
              <a:t>西日本の山々</a:t>
            </a:r>
            <a:endParaRPr lang="ja-JP" altLang="en-US" sz="4950" dirty="0">
              <a:solidFill>
                <a:srgbClr val="C00000"/>
              </a:solidFill>
              <a:latin typeface="HGP創英ﾌﾟﾚｾﾞﾝｽEB" panose="02020800000000000000" pitchFamily="18" charset="-128"/>
              <a:ea typeface="HGP創英ﾌﾟﾚｾﾞﾝｽEB" panose="02020800000000000000" pitchFamily="18" charset="-128"/>
            </a:endParaRPr>
          </a:p>
        </p:txBody>
      </p:sp>
      <p:sp>
        <p:nvSpPr>
          <p:cNvPr id="3" name="字幕 2">
            <a:extLst>
              <a:ext uri="{FF2B5EF4-FFF2-40B4-BE49-F238E27FC236}">
                <a16:creationId xmlns:a16="http://schemas.microsoft.com/office/drawing/2014/main" id="{735B55E0-670A-40DC-A7BB-D41C74B0A83D}"/>
              </a:ext>
            </a:extLst>
          </p:cNvPr>
          <p:cNvSpPr>
            <a:spLocks noGrp="1"/>
          </p:cNvSpPr>
          <p:nvPr>
            <p:ph type="subTitle" idx="1"/>
          </p:nvPr>
        </p:nvSpPr>
        <p:spPr>
          <a:xfrm>
            <a:off x="1143000" y="2558605"/>
            <a:ext cx="7086600" cy="3311843"/>
          </a:xfrm>
        </p:spPr>
        <p:txBody>
          <a:bodyPr>
            <a:noAutofit/>
          </a:bodyPr>
          <a:lstStyle/>
          <a:p>
            <a:pPr algn="l"/>
            <a:r>
              <a:rPr lang="ja-JP" altLang="en-US" sz="3200" b="1" dirty="0">
                <a:solidFill>
                  <a:srgbClr val="000000"/>
                </a:solidFill>
                <a:latin typeface="HGP教科書体" panose="02020600000000000000" pitchFamily="18" charset="-128"/>
                <a:ea typeface="HGP教科書体" panose="02020600000000000000" pitchFamily="18" charset="-128"/>
              </a:rPr>
              <a:t>　</a:t>
            </a:r>
            <a:r>
              <a:rPr lang="ja-JP" altLang="en-US" sz="3600" b="1" i="0" dirty="0">
                <a:solidFill>
                  <a:srgbClr val="000000"/>
                </a:solidFill>
                <a:effectLst/>
                <a:latin typeface="HGP教科書体" panose="02020600000000000000" pitchFamily="18" charset="-128"/>
                <a:ea typeface="HGP教科書体" panose="02020600000000000000" pitchFamily="18" charset="-128"/>
              </a:rPr>
              <a:t>四季を通じて登り続けた西日本（</a:t>
            </a:r>
            <a:r>
              <a:rPr lang="ja-JP" altLang="en-US" sz="3600" b="1" dirty="0">
                <a:solidFill>
                  <a:srgbClr val="000000"/>
                </a:solidFill>
                <a:latin typeface="HGP教科書体" panose="02020600000000000000" pitchFamily="18" charset="-128"/>
                <a:ea typeface="HGP教科書体" panose="02020600000000000000" pitchFamily="18" charset="-128"/>
              </a:rPr>
              <a:t>中部、北陸、関西、四国、九州</a:t>
            </a:r>
            <a:r>
              <a:rPr lang="ja-JP" altLang="en-US" sz="3600" b="1" i="0" dirty="0">
                <a:solidFill>
                  <a:srgbClr val="000000"/>
                </a:solidFill>
                <a:effectLst/>
                <a:latin typeface="HGP教科書体" panose="02020600000000000000" pitchFamily="18" charset="-128"/>
                <a:ea typeface="HGP教科書体" panose="02020600000000000000" pitchFamily="18" charset="-128"/>
              </a:rPr>
              <a:t>）の山々の記録を、</a:t>
            </a:r>
            <a:r>
              <a:rPr lang="en-US" altLang="ja-JP" sz="3600" b="1" i="0" dirty="0">
                <a:solidFill>
                  <a:srgbClr val="000000"/>
                </a:solidFill>
                <a:effectLst/>
                <a:latin typeface="HGP教科書体" panose="02020600000000000000" pitchFamily="18" charset="-128"/>
                <a:ea typeface="HGP教科書体" panose="02020600000000000000" pitchFamily="18" charset="-128"/>
              </a:rPr>
              <a:t>20</a:t>
            </a:r>
            <a:r>
              <a:rPr lang="ja-JP" altLang="en-US" sz="3600" b="1" i="0" dirty="0">
                <a:solidFill>
                  <a:srgbClr val="000000"/>
                </a:solidFill>
                <a:effectLst/>
                <a:latin typeface="HGP教科書体" panose="02020600000000000000" pitchFamily="18" charset="-128"/>
                <a:ea typeface="HGP教科書体" panose="02020600000000000000" pitchFamily="18" charset="-128"/>
              </a:rPr>
              <a:t>年間に渡って実施年月順まとめたものです。雪山、夏山、紅葉、花などの様々な山の表情をお楽しみください。</a:t>
            </a:r>
            <a:endParaRPr lang="en-US" altLang="ja-JP" sz="3600" b="1" i="0" dirty="0">
              <a:solidFill>
                <a:srgbClr val="000000"/>
              </a:solidFill>
              <a:effectLst/>
              <a:latin typeface="HGP教科書体" panose="02020600000000000000" pitchFamily="18" charset="-128"/>
              <a:ea typeface="HGP教科書体" panose="02020600000000000000" pitchFamily="18" charset="-128"/>
            </a:endParaRPr>
          </a:p>
          <a:p>
            <a:pPr algn="r"/>
            <a:endParaRPr lang="ja-JP" altLang="en-US" sz="3600" b="1" dirty="0">
              <a:solidFill>
                <a:srgbClr val="000000"/>
              </a:solidFill>
              <a:latin typeface="HGP教科書体" panose="02020600000000000000" pitchFamily="18" charset="-128"/>
              <a:ea typeface="HGP教科書体" panose="02020600000000000000" pitchFamily="18" charset="-128"/>
            </a:endParaRPr>
          </a:p>
          <a:p>
            <a:br>
              <a:rPr lang="ja-JP" altLang="en-US" sz="3200" dirty="0">
                <a:latin typeface="ＭＳ ゴシック" panose="020B0609070205080204" pitchFamily="49" charset="-128"/>
                <a:ea typeface="ＭＳ ゴシック" panose="020B0609070205080204" pitchFamily="49" charset="-128"/>
              </a:rPr>
            </a:br>
            <a:endParaRPr lang="ja-JP" altLang="en-US" sz="3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32959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35E012-CF13-7A21-CB2F-2E871082038B}"/>
              </a:ext>
            </a:extLst>
          </p:cNvPr>
          <p:cNvSpPr>
            <a:spLocks noGrp="1"/>
          </p:cNvSpPr>
          <p:nvPr>
            <p:ph type="title"/>
          </p:nvPr>
        </p:nvSpPr>
        <p:spPr>
          <a:xfrm>
            <a:off x="628650" y="365127"/>
            <a:ext cx="7886700" cy="750442"/>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キリシマツツジ</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2007</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5</a:t>
            </a:r>
            <a:r>
              <a:rPr lang="ja-JP" altLang="en-US" sz="1600" b="1" i="0" dirty="0">
                <a:solidFill>
                  <a:srgbClr val="000000"/>
                </a:solidFill>
                <a:effectLst/>
                <a:latin typeface="Meiryo" panose="020B0604030504040204" pitchFamily="50" charset="-128"/>
                <a:ea typeface="Meiryo" panose="020B0604030504040204" pitchFamily="50" charset="-128"/>
              </a:rPr>
              <a:t>月　阿蘇山のキリシマツツジ。 山肌に一面に広がって咲いていた。</a:t>
            </a:r>
            <a:endParaRPr kumimoji="1" lang="ja-JP" altLang="en-US" sz="1600" dirty="0"/>
          </a:p>
        </p:txBody>
      </p:sp>
      <p:pic>
        <p:nvPicPr>
          <p:cNvPr id="5" name="コンテンツ プレースホルダー 4">
            <a:extLst>
              <a:ext uri="{FF2B5EF4-FFF2-40B4-BE49-F238E27FC236}">
                <a16:creationId xmlns:a16="http://schemas.microsoft.com/office/drawing/2014/main" id="{60413BD4-41CB-1B6A-1C34-EA9B73BF5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067" y="1335024"/>
            <a:ext cx="7826781" cy="5157849"/>
          </a:xfrm>
          <a:ln w="25400">
            <a:solidFill>
              <a:schemeClr val="tx1"/>
            </a:solidFill>
          </a:ln>
        </p:spPr>
      </p:pic>
    </p:spTree>
    <p:extLst>
      <p:ext uri="{BB962C8B-B14F-4D97-AF65-F5344CB8AC3E}">
        <p14:creationId xmlns:p14="http://schemas.microsoft.com/office/powerpoint/2010/main" val="3061996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8ACE2F-8661-5F37-79F6-D583339FE04D}"/>
              </a:ext>
            </a:extLst>
          </p:cNvPr>
          <p:cNvSpPr>
            <a:spLocks noGrp="1"/>
          </p:cNvSpPr>
          <p:nvPr>
            <p:ph type="title"/>
          </p:nvPr>
        </p:nvSpPr>
        <p:spPr>
          <a:xfrm>
            <a:off x="628650" y="365127"/>
            <a:ext cx="7886700" cy="878458"/>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天狗の面</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2007</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5</a:t>
            </a:r>
            <a:r>
              <a:rPr lang="ja-JP" altLang="en-US" sz="1600" b="1" i="0" dirty="0">
                <a:solidFill>
                  <a:srgbClr val="000000"/>
                </a:solidFill>
                <a:effectLst/>
                <a:latin typeface="Meiryo" panose="020B0604030504040204" pitchFamily="50" charset="-128"/>
                <a:ea typeface="Meiryo" panose="020B0604030504040204" pitchFamily="50" charset="-128"/>
              </a:rPr>
              <a:t>月　前日登った根子岳は阿蘇山から見るとまるで天狗の面だ。 切り立ってスリルのある山だった。</a:t>
            </a:r>
            <a:endParaRPr kumimoji="1" lang="ja-JP" altLang="en-US" sz="1600" dirty="0"/>
          </a:p>
        </p:txBody>
      </p:sp>
      <p:pic>
        <p:nvPicPr>
          <p:cNvPr id="5" name="コンテンツ プレースホルダー 4">
            <a:extLst>
              <a:ext uri="{FF2B5EF4-FFF2-40B4-BE49-F238E27FC236}">
                <a16:creationId xmlns:a16="http://schemas.microsoft.com/office/drawing/2014/main" id="{BA08D21B-6B2D-FEBC-147A-4AE20AAB67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5055" y="1243584"/>
            <a:ext cx="7023649" cy="5267737"/>
          </a:xfrm>
          <a:ln w="25400">
            <a:solidFill>
              <a:schemeClr val="tx1"/>
            </a:solidFill>
          </a:ln>
        </p:spPr>
      </p:pic>
    </p:spTree>
    <p:extLst>
      <p:ext uri="{BB962C8B-B14F-4D97-AF65-F5344CB8AC3E}">
        <p14:creationId xmlns:p14="http://schemas.microsoft.com/office/powerpoint/2010/main" val="840119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911328-40AF-A8AC-6AD5-2F45AECDBCF5}"/>
              </a:ext>
            </a:extLst>
          </p:cNvPr>
          <p:cNvSpPr>
            <a:spLocks noGrp="1"/>
          </p:cNvSpPr>
          <p:nvPr>
            <p:ph type="title"/>
          </p:nvPr>
        </p:nvSpPr>
        <p:spPr>
          <a:xfrm>
            <a:off x="628650" y="365127"/>
            <a:ext cx="7886700" cy="988186"/>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阿蘇山火口</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2007</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5</a:t>
            </a:r>
            <a:r>
              <a:rPr lang="ja-JP" altLang="en-US" sz="1600" b="1" i="0" dirty="0">
                <a:solidFill>
                  <a:srgbClr val="000000"/>
                </a:solidFill>
                <a:effectLst/>
                <a:latin typeface="Meiryo" panose="020B0604030504040204" pitchFamily="50" charset="-128"/>
                <a:ea typeface="Meiryo" panose="020B0604030504040204" pitchFamily="50" charset="-128"/>
              </a:rPr>
              <a:t>月　高岳から火口西へ下ると中岳西稜展望所から中央火口丘が見える。</a:t>
            </a:r>
            <a:br>
              <a:rPr lang="en-US" altLang="ja-JP" sz="1600" b="1" i="0" dirty="0">
                <a:solidFill>
                  <a:srgbClr val="000000"/>
                </a:solidFill>
                <a:effectLst/>
                <a:latin typeface="Meiryo" panose="020B0604030504040204" pitchFamily="50" charset="-128"/>
                <a:ea typeface="Meiryo" panose="020B0604030504040204" pitchFamily="50" charset="-128"/>
              </a:rPr>
            </a:br>
            <a:r>
              <a:rPr lang="ja-JP" altLang="en-US" sz="1600" b="1" i="0" dirty="0">
                <a:solidFill>
                  <a:srgbClr val="000000"/>
                </a:solidFill>
                <a:effectLst/>
                <a:latin typeface="Meiryo" panose="020B0604030504040204" pitchFamily="50" charset="-128"/>
                <a:ea typeface="Meiryo" panose="020B0604030504040204" pitchFamily="50" charset="-128"/>
              </a:rPr>
              <a:t> 噴煙が上がり火口湖は煮えたぎっているようだった。</a:t>
            </a:r>
            <a:endParaRPr kumimoji="1" lang="ja-JP" altLang="en-US" sz="1600" dirty="0"/>
          </a:p>
        </p:txBody>
      </p:sp>
      <p:pic>
        <p:nvPicPr>
          <p:cNvPr id="5" name="コンテンツ プレースホルダー 4">
            <a:extLst>
              <a:ext uri="{FF2B5EF4-FFF2-40B4-BE49-F238E27FC236}">
                <a16:creationId xmlns:a16="http://schemas.microsoft.com/office/drawing/2014/main" id="{BC79450C-D903-7909-89FC-678BDD8900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1359" y="1353312"/>
            <a:ext cx="6785905" cy="5089429"/>
          </a:xfrm>
          <a:ln w="25400">
            <a:solidFill>
              <a:schemeClr val="tx1"/>
            </a:solidFill>
          </a:ln>
        </p:spPr>
      </p:pic>
    </p:spTree>
    <p:extLst>
      <p:ext uri="{BB962C8B-B14F-4D97-AF65-F5344CB8AC3E}">
        <p14:creationId xmlns:p14="http://schemas.microsoft.com/office/powerpoint/2010/main" val="3011108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8C79B4E0-8406-9475-6038-FF2D64CAF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045" y="1481328"/>
            <a:ext cx="6596191" cy="4947143"/>
          </a:xfrm>
          <a:ln w="25400">
            <a:solidFill>
              <a:schemeClr val="tx1"/>
            </a:solidFill>
          </a:ln>
        </p:spPr>
      </p:pic>
      <p:sp>
        <p:nvSpPr>
          <p:cNvPr id="4" name="Rectangle 1">
            <a:extLst>
              <a:ext uri="{FF2B5EF4-FFF2-40B4-BE49-F238E27FC236}">
                <a16:creationId xmlns:a16="http://schemas.microsoft.com/office/drawing/2014/main" id="{F0C93650-3BAC-3AAA-1269-FAC42EA3568E}"/>
              </a:ext>
            </a:extLst>
          </p:cNvPr>
          <p:cNvSpPr>
            <a:spLocks noGrp="1" noChangeArrowheads="1"/>
          </p:cNvSpPr>
          <p:nvPr>
            <p:ph type="title"/>
          </p:nvPr>
        </p:nvSpPr>
        <p:spPr bwMode="auto">
          <a:xfrm>
            <a:off x="1122979" y="429529"/>
            <a:ext cx="68980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雨上がりの赤石岳</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a:t>
            </a:r>
            <a:r>
              <a:rPr kumimoji="0" lang="en-US" altLang="ja-JP"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2008</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年風の写真展）</a:t>
            </a:r>
            <a:br>
              <a:rPr kumimoji="0" lang="ja-JP" altLang="ja-JP"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2007年8月　千枚小屋から悪沢岳を越えると雨が上がって赤石岳が姿を現わした。</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南アルプスの盟主、堂々としている。</a:t>
            </a:r>
          </a:p>
        </p:txBody>
      </p:sp>
    </p:spTree>
    <p:extLst>
      <p:ext uri="{BB962C8B-B14F-4D97-AF65-F5344CB8AC3E}">
        <p14:creationId xmlns:p14="http://schemas.microsoft.com/office/powerpoint/2010/main" val="246910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78A263F0-A3C8-111A-9864-4E7DB3F993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437" y="1261872"/>
            <a:ext cx="6951703" cy="5213777"/>
          </a:xfrm>
          <a:ln w="25400">
            <a:solidFill>
              <a:schemeClr val="tx1"/>
            </a:solidFill>
          </a:ln>
        </p:spPr>
      </p:pic>
      <p:sp>
        <p:nvSpPr>
          <p:cNvPr id="4" name="Rectangle 1">
            <a:extLst>
              <a:ext uri="{FF2B5EF4-FFF2-40B4-BE49-F238E27FC236}">
                <a16:creationId xmlns:a16="http://schemas.microsoft.com/office/drawing/2014/main" id="{4F9808FB-EB0B-846E-F314-92C71F4C49F9}"/>
              </a:ext>
            </a:extLst>
          </p:cNvPr>
          <p:cNvSpPr>
            <a:spLocks noGrp="1" noChangeArrowheads="1"/>
          </p:cNvSpPr>
          <p:nvPr>
            <p:ph type="title"/>
          </p:nvPr>
        </p:nvSpPr>
        <p:spPr bwMode="auto">
          <a:xfrm>
            <a:off x="1272859" y="373260"/>
            <a:ext cx="659828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間もなく山頂</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2007年8月　小赤石から赤石岳の山頂に向かう。 久々に会う盟主に心も弾む。</a:t>
            </a:r>
          </a:p>
        </p:txBody>
      </p:sp>
    </p:spTree>
    <p:extLst>
      <p:ext uri="{BB962C8B-B14F-4D97-AF65-F5344CB8AC3E}">
        <p14:creationId xmlns:p14="http://schemas.microsoft.com/office/powerpoint/2010/main" val="3325086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A6310C-76C5-2083-D0CC-99612EA7A41A}"/>
              </a:ext>
            </a:extLst>
          </p:cNvPr>
          <p:cNvSpPr>
            <a:spLocks noGrp="1"/>
          </p:cNvSpPr>
          <p:nvPr>
            <p:ph type="title"/>
          </p:nvPr>
        </p:nvSpPr>
        <p:spPr>
          <a:xfrm>
            <a:off x="628650" y="365127"/>
            <a:ext cx="7886700" cy="896746"/>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モルゲンロートの聖岳</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2007</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8</a:t>
            </a:r>
            <a:r>
              <a:rPr lang="ja-JP" altLang="en-US" sz="1600" b="1" i="0" dirty="0">
                <a:solidFill>
                  <a:srgbClr val="000000"/>
                </a:solidFill>
                <a:effectLst/>
                <a:latin typeface="Meiryo" panose="020B0604030504040204" pitchFamily="50" charset="-128"/>
                <a:ea typeface="Meiryo" panose="020B0604030504040204" pitchFamily="50" charset="-128"/>
              </a:rPr>
              <a:t>月　赤石小屋の朝は聖岳が赤く染まった。 昨日の千枚小屋から荒川三山、赤石岳を越えてここまでロングコースを達成したご褒美だ。</a:t>
            </a:r>
            <a:endParaRPr kumimoji="1" lang="ja-JP" altLang="en-US" sz="1600" dirty="0"/>
          </a:p>
        </p:txBody>
      </p:sp>
      <p:pic>
        <p:nvPicPr>
          <p:cNvPr id="5" name="コンテンツ プレースホルダー 4">
            <a:extLst>
              <a:ext uri="{FF2B5EF4-FFF2-40B4-BE49-F238E27FC236}">
                <a16:creationId xmlns:a16="http://schemas.microsoft.com/office/drawing/2014/main" id="{2B4A934E-5E84-EFF7-6BBE-39543499E6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909" y="1261873"/>
            <a:ext cx="6864925" cy="5231000"/>
          </a:xfrm>
          <a:ln w="25400">
            <a:solidFill>
              <a:schemeClr val="tx1"/>
            </a:solidFill>
          </a:ln>
        </p:spPr>
      </p:pic>
    </p:spTree>
    <p:extLst>
      <p:ext uri="{BB962C8B-B14F-4D97-AF65-F5344CB8AC3E}">
        <p14:creationId xmlns:p14="http://schemas.microsoft.com/office/powerpoint/2010/main" val="3225175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CE6BB7FC-2451-0FAD-E197-D1E1C2A98D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5741" y="1371600"/>
            <a:ext cx="6724947" cy="5043710"/>
          </a:xfrm>
          <a:ln w="25400">
            <a:solidFill>
              <a:schemeClr val="tx1"/>
            </a:solidFill>
          </a:ln>
        </p:spPr>
      </p:pic>
      <p:sp>
        <p:nvSpPr>
          <p:cNvPr id="4" name="Rectangle 1">
            <a:extLst>
              <a:ext uri="{FF2B5EF4-FFF2-40B4-BE49-F238E27FC236}">
                <a16:creationId xmlns:a16="http://schemas.microsoft.com/office/drawing/2014/main" id="{6FC9E314-3172-74DE-3D0D-5EAC321BE92D}"/>
              </a:ext>
            </a:extLst>
          </p:cNvPr>
          <p:cNvSpPr>
            <a:spLocks noGrp="1" noChangeArrowheads="1"/>
          </p:cNvSpPr>
          <p:nvPr>
            <p:ph type="title"/>
          </p:nvPr>
        </p:nvSpPr>
        <p:spPr bwMode="auto">
          <a:xfrm>
            <a:off x="1452396" y="458521"/>
            <a:ext cx="623920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皇太子の山小屋</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2007年8月　二軒小屋は皇太子</a:t>
            </a:r>
            <a:r>
              <a:rPr kumimoji="0" lang="ja-JP" altLang="en-US"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殿下</a:t>
            </a: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a:t>
            </a:r>
            <a:r>
              <a:rPr kumimoji="0" lang="ja-JP" altLang="en-US"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現</a:t>
            </a: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令和天皇）の泊まった山小屋。 </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小さいが静かで奇麗な山小屋だった。</a:t>
            </a:r>
          </a:p>
          <a:p>
            <a:pPr marL="0" marR="0" lvl="0" indent="0" algn="ctr" defTabSz="914400" rtl="0" eaLnBrk="0" fontAlgn="base" latinLnBrk="0" hangingPunct="0">
              <a:lnSpc>
                <a:spcPct val="100000"/>
              </a:lnSpc>
              <a:spcBef>
                <a:spcPct val="0"/>
              </a:spcBef>
              <a:spcAft>
                <a:spcPct val="0"/>
              </a:spcAft>
              <a:buClrTx/>
              <a:buSzTx/>
              <a:buFontTx/>
              <a:buNone/>
              <a:tabLst/>
            </a:pPr>
            <a:br>
              <a:rPr kumimoji="0" lang="ja-JP" altLang="ja-JP" sz="800" b="0" i="0" u="none" strike="noStrike" cap="none" normalizeH="0" baseline="0" dirty="0">
                <a:ln>
                  <a:noFill/>
                </a:ln>
                <a:solidFill>
                  <a:schemeClr val="tx1"/>
                </a:solidFill>
                <a:effectLst/>
              </a:rPr>
            </a:b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32737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215C2D7F-54F4-C874-BABC-017CAC2DFE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581" y="1554480"/>
            <a:ext cx="6474271" cy="4855703"/>
          </a:xfrm>
          <a:ln w="25400">
            <a:solidFill>
              <a:schemeClr val="tx1"/>
            </a:solidFill>
          </a:ln>
        </p:spPr>
      </p:pic>
      <p:sp>
        <p:nvSpPr>
          <p:cNvPr id="4" name="Rectangle 1">
            <a:extLst>
              <a:ext uri="{FF2B5EF4-FFF2-40B4-BE49-F238E27FC236}">
                <a16:creationId xmlns:a16="http://schemas.microsoft.com/office/drawing/2014/main" id="{335E05E0-C4E1-ECB2-49BC-C63886437F65}"/>
              </a:ext>
            </a:extLst>
          </p:cNvPr>
          <p:cNvSpPr>
            <a:spLocks noGrp="1" noChangeArrowheads="1"/>
          </p:cNvSpPr>
          <p:nvPr>
            <p:ph type="title"/>
          </p:nvPr>
        </p:nvSpPr>
        <p:spPr bwMode="auto">
          <a:xfrm>
            <a:off x="1337781" y="447817"/>
            <a:ext cx="64684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仙丈岳カール</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2008年8月　南アルプスの女王といわれる仙丈岳は大きなカールを持つ。 </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そのカールの淵を山頂に向かって続く道を快適にルンルン気分で歩いて行く。</a:t>
            </a:r>
          </a:p>
        </p:txBody>
      </p:sp>
    </p:spTree>
    <p:extLst>
      <p:ext uri="{BB962C8B-B14F-4D97-AF65-F5344CB8AC3E}">
        <p14:creationId xmlns:p14="http://schemas.microsoft.com/office/powerpoint/2010/main" val="36381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1BF349F8-D6A7-3EF9-10BD-CF1C96D9A1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4509" y="1408176"/>
            <a:ext cx="6767619" cy="5075714"/>
          </a:xfrm>
          <a:ln w="25400">
            <a:solidFill>
              <a:schemeClr val="tx1"/>
            </a:solidFill>
          </a:ln>
        </p:spPr>
      </p:pic>
      <p:sp>
        <p:nvSpPr>
          <p:cNvPr id="4" name="Rectangle 1">
            <a:extLst>
              <a:ext uri="{FF2B5EF4-FFF2-40B4-BE49-F238E27FC236}">
                <a16:creationId xmlns:a16="http://schemas.microsoft.com/office/drawing/2014/main" id="{B56B54F0-EB94-668F-89F3-2B224493B53B}"/>
              </a:ext>
            </a:extLst>
          </p:cNvPr>
          <p:cNvSpPr>
            <a:spLocks noGrp="1" noChangeArrowheads="1"/>
          </p:cNvSpPr>
          <p:nvPr>
            <p:ph type="title"/>
          </p:nvPr>
        </p:nvSpPr>
        <p:spPr bwMode="auto">
          <a:xfrm>
            <a:off x="2385344" y="429529"/>
            <a:ext cx="4373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白い岩峰</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2008年8月　甲斐駒ヶ岳は花崗岩の岩山で白い。</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小松峰から望むその雄大な姿は南アルプス随一だ。</a:t>
            </a:r>
          </a:p>
        </p:txBody>
      </p:sp>
    </p:spTree>
    <p:extLst>
      <p:ext uri="{BB962C8B-B14F-4D97-AF65-F5344CB8AC3E}">
        <p14:creationId xmlns:p14="http://schemas.microsoft.com/office/powerpoint/2010/main" val="2588322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11EB6F-CDB7-6366-3388-2EC86663787B}"/>
              </a:ext>
            </a:extLst>
          </p:cNvPr>
          <p:cNvSpPr>
            <a:spLocks noGrp="1"/>
          </p:cNvSpPr>
          <p:nvPr>
            <p:ph type="title"/>
          </p:nvPr>
        </p:nvSpPr>
        <p:spPr>
          <a:xfrm>
            <a:off x="628650" y="365127"/>
            <a:ext cx="7886700" cy="823594"/>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祖母山</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2011</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3</a:t>
            </a:r>
            <a:r>
              <a:rPr lang="ja-JP" altLang="en-US" sz="1600" b="1" i="0" dirty="0">
                <a:solidFill>
                  <a:srgbClr val="000000"/>
                </a:solidFill>
                <a:effectLst/>
                <a:latin typeface="Meiryo" panose="020B0604030504040204" pitchFamily="50" charset="-128"/>
                <a:ea typeface="Meiryo" panose="020B0604030504040204" pitchFamily="50" charset="-128"/>
              </a:rPr>
              <a:t>月　高千穂から祖母山に登った。 雲の中で展望がなかったのは残念</a:t>
            </a:r>
            <a:endParaRPr kumimoji="1" lang="ja-JP" altLang="en-US" sz="1600" dirty="0"/>
          </a:p>
        </p:txBody>
      </p:sp>
      <p:pic>
        <p:nvPicPr>
          <p:cNvPr id="5" name="コンテンツ プレースホルダー 4">
            <a:extLst>
              <a:ext uri="{FF2B5EF4-FFF2-40B4-BE49-F238E27FC236}">
                <a16:creationId xmlns:a16="http://schemas.microsoft.com/office/drawing/2014/main" id="{0BC47721-14AD-27FE-71D8-99B47AD600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9308" y="1188721"/>
            <a:ext cx="6907956" cy="5319126"/>
          </a:xfrm>
          <a:ln w="25400">
            <a:solidFill>
              <a:schemeClr val="tx1"/>
            </a:solidFill>
          </a:ln>
        </p:spPr>
      </p:pic>
    </p:spTree>
    <p:extLst>
      <p:ext uri="{BB962C8B-B14F-4D97-AF65-F5344CB8AC3E}">
        <p14:creationId xmlns:p14="http://schemas.microsoft.com/office/powerpoint/2010/main" val="3668058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5640C1-CA1D-3228-88F5-74DA9EFC7AE5}"/>
              </a:ext>
            </a:extLst>
          </p:cNvPr>
          <p:cNvSpPr>
            <a:spLocks noGrp="1"/>
          </p:cNvSpPr>
          <p:nvPr>
            <p:ph type="title"/>
          </p:nvPr>
        </p:nvSpPr>
        <p:spPr>
          <a:xfrm>
            <a:off x="628650" y="365127"/>
            <a:ext cx="7886700" cy="604137"/>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千畳敷カールから宝剣岳</a:t>
            </a:r>
            <a:br>
              <a:rPr lang="ja-JP" altLang="en-US" sz="2000" b="1" i="0" dirty="0">
                <a:solidFill>
                  <a:srgbClr val="C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2003</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8</a:t>
            </a:r>
            <a:r>
              <a:rPr lang="ja-JP" altLang="en-US" sz="1400" b="1" i="0" dirty="0">
                <a:solidFill>
                  <a:srgbClr val="000000"/>
                </a:solidFill>
                <a:effectLst/>
                <a:latin typeface="Meiryo" panose="020B0604030504040204" pitchFamily="50" charset="-128"/>
                <a:ea typeface="Meiryo" panose="020B0604030504040204" pitchFamily="50" charset="-128"/>
              </a:rPr>
              <a:t>月　千畳敷カールから宝剣岳。 青空に動く雲が良い</a:t>
            </a:r>
            <a:endParaRPr kumimoji="1" lang="ja-JP" altLang="en-US" sz="1400" b="1" dirty="0">
              <a:latin typeface="メイリオ" panose="020B0604030504040204" pitchFamily="50" charset="-128"/>
              <a:ea typeface="メイリオ" panose="020B0604030504040204" pitchFamily="50" charset="-128"/>
            </a:endParaRPr>
          </a:p>
        </p:txBody>
      </p:sp>
      <p:pic>
        <p:nvPicPr>
          <p:cNvPr id="7" name="コンテンツ プレースホルダー 6">
            <a:extLst>
              <a:ext uri="{FF2B5EF4-FFF2-40B4-BE49-F238E27FC236}">
                <a16:creationId xmlns:a16="http://schemas.microsoft.com/office/drawing/2014/main" id="{5342878F-3709-88F5-5ABE-0169FA041F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013" y="1188721"/>
            <a:ext cx="7609974" cy="5304152"/>
          </a:xfrm>
          <a:ln w="25400">
            <a:solidFill>
              <a:schemeClr val="tx1"/>
            </a:solidFill>
          </a:ln>
        </p:spPr>
      </p:pic>
    </p:spTree>
    <p:extLst>
      <p:ext uri="{BB962C8B-B14F-4D97-AF65-F5344CB8AC3E}">
        <p14:creationId xmlns:p14="http://schemas.microsoft.com/office/powerpoint/2010/main" val="1842527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6B37F534-9ED1-A9F2-33A4-BBE7B1F1BC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749" y="1133856"/>
            <a:ext cx="7134512" cy="5350884"/>
          </a:xfrm>
          <a:ln w="25400">
            <a:solidFill>
              <a:schemeClr val="tx1"/>
            </a:solidFill>
          </a:ln>
        </p:spPr>
      </p:pic>
      <p:sp>
        <p:nvSpPr>
          <p:cNvPr id="4" name="Rectangle 1">
            <a:extLst>
              <a:ext uri="{FF2B5EF4-FFF2-40B4-BE49-F238E27FC236}">
                <a16:creationId xmlns:a16="http://schemas.microsoft.com/office/drawing/2014/main" id="{A27131C9-B2CF-0FED-4628-17861C33EA1B}"/>
              </a:ext>
            </a:extLst>
          </p:cNvPr>
          <p:cNvSpPr>
            <a:spLocks noGrp="1" noChangeArrowheads="1"/>
          </p:cNvSpPr>
          <p:nvPr>
            <p:ph type="title"/>
          </p:nvPr>
        </p:nvSpPr>
        <p:spPr bwMode="auto">
          <a:xfrm>
            <a:off x="1003555" y="373260"/>
            <a:ext cx="713688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白山お池めぐり</a:t>
            </a:r>
            <a:b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2011年8月　白山御前峰から大汝峰を眺める。 これからお池めぐりのコースとなる。</a:t>
            </a:r>
          </a:p>
        </p:txBody>
      </p:sp>
    </p:spTree>
    <p:extLst>
      <p:ext uri="{BB962C8B-B14F-4D97-AF65-F5344CB8AC3E}">
        <p14:creationId xmlns:p14="http://schemas.microsoft.com/office/powerpoint/2010/main" val="55761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FE9AA6-1DBE-ACC4-88A8-CB390E193BB7}"/>
              </a:ext>
            </a:extLst>
          </p:cNvPr>
          <p:cNvSpPr>
            <a:spLocks noGrp="1"/>
          </p:cNvSpPr>
          <p:nvPr>
            <p:ph type="title"/>
          </p:nvPr>
        </p:nvSpPr>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白山チングルマ</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2011</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8</a:t>
            </a:r>
            <a:r>
              <a:rPr lang="ja-JP" altLang="en-US" sz="1600" b="1" i="0" dirty="0">
                <a:solidFill>
                  <a:srgbClr val="000000"/>
                </a:solidFill>
                <a:effectLst/>
                <a:latin typeface="Meiryo" panose="020B0604030504040204" pitchFamily="50" charset="-128"/>
                <a:ea typeface="Meiryo" panose="020B0604030504040204" pitchFamily="50" charset="-128"/>
              </a:rPr>
              <a:t>月　白山御前峰から大池めぐりコースを歩く。 花期を終えたチングルマの群生が来年に備えた姿は芸術的だ。</a:t>
            </a:r>
            <a:endParaRPr kumimoji="1" lang="ja-JP" altLang="en-US" sz="1600" dirty="0"/>
          </a:p>
        </p:txBody>
      </p:sp>
      <p:pic>
        <p:nvPicPr>
          <p:cNvPr id="5" name="コンテンツ プレースホルダー 4">
            <a:extLst>
              <a:ext uri="{FF2B5EF4-FFF2-40B4-BE49-F238E27FC236}">
                <a16:creationId xmlns:a16="http://schemas.microsoft.com/office/drawing/2014/main" id="{1DED3968-66B7-21CD-DE25-C9835B98D9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5712" y="1554480"/>
            <a:ext cx="6316687" cy="4959670"/>
          </a:xfrm>
          <a:ln w="25400">
            <a:solidFill>
              <a:schemeClr val="tx1"/>
            </a:solidFill>
          </a:ln>
        </p:spPr>
      </p:pic>
    </p:spTree>
    <p:extLst>
      <p:ext uri="{BB962C8B-B14F-4D97-AF65-F5344CB8AC3E}">
        <p14:creationId xmlns:p14="http://schemas.microsoft.com/office/powerpoint/2010/main" val="3010941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C683ECD4-F689-A457-FA09-E5D718A1BA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1110" y="1426464"/>
            <a:ext cx="7005609" cy="5108699"/>
          </a:xfrm>
          <a:ln w="25400">
            <a:solidFill>
              <a:schemeClr val="tx1"/>
            </a:solidFill>
          </a:ln>
        </p:spPr>
      </p:pic>
      <p:sp>
        <p:nvSpPr>
          <p:cNvPr id="4" name="Rectangle 1">
            <a:extLst>
              <a:ext uri="{FF2B5EF4-FFF2-40B4-BE49-F238E27FC236}">
                <a16:creationId xmlns:a16="http://schemas.microsoft.com/office/drawing/2014/main" id="{C8147566-FECA-0EC1-FC30-B5F67268EEA2}"/>
              </a:ext>
            </a:extLst>
          </p:cNvPr>
          <p:cNvSpPr>
            <a:spLocks noGrp="1" noChangeArrowheads="1"/>
          </p:cNvSpPr>
          <p:nvPr>
            <p:ph type="title"/>
          </p:nvPr>
        </p:nvSpPr>
        <p:spPr bwMode="auto">
          <a:xfrm>
            <a:off x="628650" y="265538"/>
            <a:ext cx="791434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雨上がり</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a:t>
            </a:r>
            <a:r>
              <a:rPr kumimoji="0" lang="en-US" altLang="ja-JP"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2012</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年風の写真展）</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2011年8月　白山観光新道にて。 登頂を終えると雨となり、翌朝の下山で雨が上がって来た。 </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お花畑のハクサンシャジンには水滴が残り、背後の別山尾根も雲のベールが取れてきた。</a:t>
            </a:r>
          </a:p>
        </p:txBody>
      </p:sp>
    </p:spTree>
    <p:extLst>
      <p:ext uri="{BB962C8B-B14F-4D97-AF65-F5344CB8AC3E}">
        <p14:creationId xmlns:p14="http://schemas.microsoft.com/office/powerpoint/2010/main" val="1352712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D57E09-05B3-5E00-B56A-63BB7FD94998}"/>
              </a:ext>
            </a:extLst>
          </p:cNvPr>
          <p:cNvSpPr>
            <a:spLocks noGrp="1"/>
          </p:cNvSpPr>
          <p:nvPr>
            <p:ph type="title"/>
          </p:nvPr>
        </p:nvSpPr>
        <p:spPr>
          <a:xfrm>
            <a:off x="628650" y="220175"/>
            <a:ext cx="7886700" cy="933322"/>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森林美</a:t>
            </a:r>
            <a:br>
              <a:rPr lang="ja-JP" altLang="en-US" sz="2000" b="1" i="0" dirty="0">
                <a:solidFill>
                  <a:srgbClr val="C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2012</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5</a:t>
            </a:r>
            <a:r>
              <a:rPr lang="ja-JP" altLang="en-US" sz="1400" b="1" i="0" dirty="0">
                <a:solidFill>
                  <a:srgbClr val="000000"/>
                </a:solidFill>
                <a:effectLst/>
                <a:latin typeface="Meiryo" panose="020B0604030504040204" pitchFamily="50" charset="-128"/>
                <a:ea typeface="Meiryo" panose="020B0604030504040204" pitchFamily="50" charset="-128"/>
              </a:rPr>
              <a:t>月　ヤビツ峠から鳳凰三山の道は南アルプスらしい森林美の世界。 </a:t>
            </a:r>
            <a:br>
              <a:rPr lang="en-US" altLang="ja-JP" sz="1400" b="1" i="0" dirty="0">
                <a:solidFill>
                  <a:srgbClr val="000000"/>
                </a:solidFill>
                <a:effectLst/>
                <a:latin typeface="Meiryo" panose="020B0604030504040204" pitchFamily="50" charset="-128"/>
                <a:ea typeface="Meiryo" panose="020B0604030504040204" pitchFamily="50" charset="-128"/>
              </a:rPr>
            </a:br>
            <a:r>
              <a:rPr lang="ja-JP" altLang="en-US" sz="1400" b="1" i="0" dirty="0">
                <a:solidFill>
                  <a:srgbClr val="000000"/>
                </a:solidFill>
                <a:effectLst/>
                <a:latin typeface="Meiryo" panose="020B0604030504040204" pitchFamily="50" charset="-128"/>
                <a:ea typeface="Meiryo" panose="020B0604030504040204" pitchFamily="50" charset="-128"/>
              </a:rPr>
              <a:t>朝日が射し込んで幻想的だ！</a:t>
            </a:r>
            <a:endParaRPr kumimoji="1" lang="ja-JP" altLang="en-US" sz="1400" dirty="0"/>
          </a:p>
        </p:txBody>
      </p:sp>
      <p:pic>
        <p:nvPicPr>
          <p:cNvPr id="5" name="コンテンツ プレースホルダー 4">
            <a:extLst>
              <a:ext uri="{FF2B5EF4-FFF2-40B4-BE49-F238E27FC236}">
                <a16:creationId xmlns:a16="http://schemas.microsoft.com/office/drawing/2014/main" id="{C2014730-6E0B-0CCE-4CB4-2D25BD4368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70" y="1153498"/>
            <a:ext cx="7303953" cy="5484328"/>
          </a:xfrm>
          <a:ln w="25400">
            <a:solidFill>
              <a:schemeClr val="tx1"/>
            </a:solidFill>
          </a:ln>
        </p:spPr>
      </p:pic>
    </p:spTree>
    <p:extLst>
      <p:ext uri="{BB962C8B-B14F-4D97-AF65-F5344CB8AC3E}">
        <p14:creationId xmlns:p14="http://schemas.microsoft.com/office/powerpoint/2010/main" val="1319669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0648E8BE-1FD8-F71F-A237-53777ADE61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416" y="1265896"/>
            <a:ext cx="7145705" cy="5372648"/>
          </a:xfrm>
          <a:ln w="25400">
            <a:solidFill>
              <a:schemeClr val="tx1"/>
            </a:solidFill>
          </a:ln>
        </p:spPr>
      </p:pic>
      <p:sp>
        <p:nvSpPr>
          <p:cNvPr id="6" name="Rectangle 1">
            <a:extLst>
              <a:ext uri="{FF2B5EF4-FFF2-40B4-BE49-F238E27FC236}">
                <a16:creationId xmlns:a16="http://schemas.microsoft.com/office/drawing/2014/main" id="{85B3ACBC-24AA-4347-3349-E2E7ECFF9B29}"/>
              </a:ext>
            </a:extLst>
          </p:cNvPr>
          <p:cNvSpPr>
            <a:spLocks noGrp="1" noChangeArrowheads="1"/>
          </p:cNvSpPr>
          <p:nvPr>
            <p:ph type="title"/>
          </p:nvPr>
        </p:nvSpPr>
        <p:spPr bwMode="auto">
          <a:xfrm>
            <a:off x="1247211" y="219456"/>
            <a:ext cx="6649577"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オベリスク</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a:t>
            </a:r>
            <a:r>
              <a:rPr kumimoji="0" lang="en-US" altLang="ja-JP"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2013</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年風の写真展）</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2012年5月　30年ぶりに鳳凰三山を夜叉神峠から縦走した。</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5月は残雪もあり、シンボルの地蔵岳オベリスクは昔と変わらず凛としていた。</a:t>
            </a:r>
            <a:br>
              <a:rPr kumimoji="0" lang="ja-JP"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br>
            <a:endParaRPr kumimoji="0" lang="ja-JP"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99564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4A1428-A7A3-AE8A-B961-47181FFBF26A}"/>
              </a:ext>
            </a:extLst>
          </p:cNvPr>
          <p:cNvSpPr>
            <a:spLocks noGrp="1"/>
          </p:cNvSpPr>
          <p:nvPr>
            <p:ph type="title"/>
          </p:nvPr>
        </p:nvSpPr>
        <p:spPr>
          <a:xfrm>
            <a:off x="628650" y="146304"/>
            <a:ext cx="7886700" cy="878458"/>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賽ノ河原</a:t>
            </a: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2012</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5</a:t>
            </a:r>
            <a:r>
              <a:rPr lang="ja-JP" altLang="en-US" sz="1400" b="1" i="0" dirty="0">
                <a:solidFill>
                  <a:srgbClr val="000000"/>
                </a:solidFill>
                <a:effectLst/>
                <a:latin typeface="Meiryo" panose="020B0604030504040204" pitchFamily="50" charset="-128"/>
                <a:ea typeface="Meiryo" panose="020B0604030504040204" pitchFamily="50" charset="-128"/>
              </a:rPr>
              <a:t>月　地蔵岳から甲斐駒ヶ岳を望む。 賽ノ河原は祈りの場所である。</a:t>
            </a:r>
            <a:endParaRPr kumimoji="1" lang="ja-JP" altLang="en-US" sz="1400" dirty="0"/>
          </a:p>
        </p:txBody>
      </p:sp>
      <p:pic>
        <p:nvPicPr>
          <p:cNvPr id="5" name="コンテンツ プレースホルダー 4">
            <a:extLst>
              <a:ext uri="{FF2B5EF4-FFF2-40B4-BE49-F238E27FC236}">
                <a16:creationId xmlns:a16="http://schemas.microsoft.com/office/drawing/2014/main" id="{6B6981C8-0FD6-AFBA-A1C6-6B4E49BACC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364" y="1024762"/>
            <a:ext cx="7563166" cy="5686934"/>
          </a:xfrm>
          <a:ln w="25400">
            <a:solidFill>
              <a:schemeClr val="tx1"/>
            </a:solidFill>
          </a:ln>
        </p:spPr>
      </p:pic>
    </p:spTree>
    <p:extLst>
      <p:ext uri="{BB962C8B-B14F-4D97-AF65-F5344CB8AC3E}">
        <p14:creationId xmlns:p14="http://schemas.microsoft.com/office/powerpoint/2010/main" val="3799814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EE0DEC-4D29-5539-B9D1-0A5974639E53}"/>
              </a:ext>
            </a:extLst>
          </p:cNvPr>
          <p:cNvSpPr>
            <a:spLocks noGrp="1"/>
          </p:cNvSpPr>
          <p:nvPr>
            <p:ph type="title"/>
          </p:nvPr>
        </p:nvSpPr>
        <p:spPr>
          <a:xfrm>
            <a:off x="896112" y="206377"/>
            <a:ext cx="7168896" cy="1325563"/>
          </a:xfrm>
        </p:spPr>
        <p:txBody>
          <a:bodyPr>
            <a:noAutofit/>
          </a:bodyPr>
          <a:lstStyle/>
          <a:p>
            <a:pPr marL="0" marR="0" lvl="0" indent="0" algn="ctr" defTabSz="914400" rtl="0" eaLnBrk="0" fontAlgn="base" latinLnBrk="0" hangingPunct="0">
              <a:lnSpc>
                <a:spcPct val="100000"/>
              </a:lnSpc>
              <a:spcBef>
                <a:spcPct val="0"/>
              </a:spcBef>
              <a:spcAft>
                <a:spcPct val="0"/>
              </a:spcAft>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岩の秀峰</a:t>
            </a:r>
            <a:r>
              <a:rPr kumimoji="0" lang="ja-JP" altLang="en-US"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a:t>
            </a:r>
            <a:r>
              <a:rPr kumimoji="0" lang="en-US"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2015</a:t>
            </a:r>
            <a:r>
              <a:rPr kumimoji="0" lang="ja-JP" altLang="en-US"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年風の写真展）</a:t>
            </a:r>
            <a:br>
              <a:rPr kumimoji="0" lang="ja-JP" altLang="ja-JP" sz="14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lang="en-US" altLang="ja-JP" sz="1400" b="1" dirty="0">
                <a:solidFill>
                  <a:srgbClr val="000000"/>
                </a:solidFill>
                <a:latin typeface="メイリオ" panose="020B0604030504040204" pitchFamily="50" charset="-128"/>
                <a:ea typeface="メイリオ" panose="020B0604030504040204" pitchFamily="50" charset="-128"/>
              </a:rPr>
              <a:t>2014</a:t>
            </a:r>
            <a:r>
              <a:rPr lang="ja-JP" altLang="en-US" sz="1400" b="1" dirty="0">
                <a:solidFill>
                  <a:srgbClr val="000000"/>
                </a:solidFill>
                <a:latin typeface="メイリオ" panose="020B0604030504040204" pitchFamily="50" charset="-128"/>
                <a:ea typeface="メイリオ" panose="020B0604030504040204" pitchFamily="50" charset="-128"/>
              </a:rPr>
              <a:t>年</a:t>
            </a:r>
            <a:r>
              <a:rPr lang="en-US" altLang="ja-JP" sz="1400" b="1" dirty="0">
                <a:solidFill>
                  <a:srgbClr val="000000"/>
                </a:solidFill>
                <a:latin typeface="メイリオ" panose="020B0604030504040204" pitchFamily="50" charset="-128"/>
                <a:ea typeface="メイリオ" panose="020B0604030504040204" pitchFamily="50" charset="-128"/>
              </a:rPr>
              <a:t>9</a:t>
            </a:r>
            <a:r>
              <a:rPr lang="ja-JP" altLang="en-US" sz="1400" b="1" dirty="0">
                <a:solidFill>
                  <a:srgbClr val="000000"/>
                </a:solidFill>
                <a:latin typeface="メイリオ" panose="020B0604030504040204" pitchFamily="50" charset="-128"/>
                <a:ea typeface="メイリオ" panose="020B0604030504040204" pitchFamily="50" charset="-128"/>
              </a:rPr>
              <a:t>月　</a:t>
            </a: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小雨の中を三伏峠に登り、長い稜線を越えて塩見岳にアタックした。</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しかし山頂は雲に覆われて展望が殆んどなく、失意のまま塩見小屋まで下った。</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小屋で 待つこと1時間、やっと雲のベールが取れて岩の秀峰が全容を現わした。うれしい瞬間だ！</a:t>
            </a:r>
            <a:endParaRPr kumimoji="1" lang="ja-JP" altLang="en-US" sz="1400" dirty="0"/>
          </a:p>
        </p:txBody>
      </p:sp>
      <p:pic>
        <p:nvPicPr>
          <p:cNvPr id="5" name="コンテンツ プレースホルダー 4">
            <a:extLst>
              <a:ext uri="{FF2B5EF4-FFF2-40B4-BE49-F238E27FC236}">
                <a16:creationId xmlns:a16="http://schemas.microsoft.com/office/drawing/2014/main" id="{7B8210B0-5717-01E8-7D4C-871877E03C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568" y="1458857"/>
            <a:ext cx="6821424" cy="5153964"/>
          </a:xfrm>
          <a:ln w="25400">
            <a:solidFill>
              <a:schemeClr val="accent1"/>
            </a:solidFill>
          </a:ln>
        </p:spPr>
      </p:pic>
      <p:pic>
        <p:nvPicPr>
          <p:cNvPr id="1028" name="Picture 4">
            <a:hlinkClick r:id="rId3"/>
            <a:extLst>
              <a:ext uri="{FF2B5EF4-FFF2-40B4-BE49-F238E27FC236}">
                <a16:creationId xmlns:a16="http://schemas.microsoft.com/office/drawing/2014/main" id="{A9CFD254-8479-8FA6-10E4-FECD65F82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875" y="3333750"/>
            <a:ext cx="47625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976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3552CB-B32B-3B8E-F535-95E0F9151F2E}"/>
              </a:ext>
            </a:extLst>
          </p:cNvPr>
          <p:cNvSpPr>
            <a:spLocks noGrp="1"/>
          </p:cNvSpPr>
          <p:nvPr>
            <p:ph type="title"/>
          </p:nvPr>
        </p:nvSpPr>
        <p:spPr>
          <a:xfrm>
            <a:off x="628649" y="199958"/>
            <a:ext cx="7886700" cy="640714"/>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滝雲</a:t>
            </a:r>
            <a:br>
              <a:rPr lang="ja-JP" altLang="en-US"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2015</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8</a:t>
            </a:r>
            <a:r>
              <a:rPr lang="ja-JP" altLang="en-US" sz="1400" b="1" i="0" dirty="0">
                <a:solidFill>
                  <a:srgbClr val="000000"/>
                </a:solidFill>
                <a:effectLst/>
                <a:latin typeface="Meiryo" panose="020B0604030504040204" pitchFamily="50" charset="-128"/>
                <a:ea typeface="Meiryo" panose="020B0604030504040204" pitchFamily="50" charset="-128"/>
              </a:rPr>
              <a:t>月　聖岳より小河内岳にかかる滝雲。 雨上がりの日だった</a:t>
            </a:r>
            <a:endParaRPr kumimoji="1" lang="ja-JP" altLang="en-US" sz="1400" dirty="0"/>
          </a:p>
        </p:txBody>
      </p:sp>
      <p:pic>
        <p:nvPicPr>
          <p:cNvPr id="5" name="コンテンツ プレースホルダー 4">
            <a:extLst>
              <a:ext uri="{FF2B5EF4-FFF2-40B4-BE49-F238E27FC236}">
                <a16:creationId xmlns:a16="http://schemas.microsoft.com/office/drawing/2014/main" id="{F69018E1-3928-68E6-00B0-61AE9B0675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248" y="1005841"/>
            <a:ext cx="7781503" cy="5652201"/>
          </a:xfrm>
          <a:ln w="25400">
            <a:solidFill>
              <a:schemeClr val="tx1"/>
            </a:solidFill>
          </a:ln>
        </p:spPr>
      </p:pic>
    </p:spTree>
    <p:extLst>
      <p:ext uri="{BB962C8B-B14F-4D97-AF65-F5344CB8AC3E}">
        <p14:creationId xmlns:p14="http://schemas.microsoft.com/office/powerpoint/2010/main" val="227201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D2690FD-8D2D-3E72-1402-EE179652A4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191" y="1104183"/>
            <a:ext cx="7293615" cy="5480631"/>
          </a:xfrm>
          <a:ln w="25400">
            <a:solidFill>
              <a:schemeClr val="tx1"/>
            </a:solidFill>
          </a:ln>
        </p:spPr>
      </p:pic>
      <p:sp>
        <p:nvSpPr>
          <p:cNvPr id="6" name="Rectangle 1">
            <a:extLst>
              <a:ext uri="{FF2B5EF4-FFF2-40B4-BE49-F238E27FC236}">
                <a16:creationId xmlns:a16="http://schemas.microsoft.com/office/drawing/2014/main" id="{3FA3E2B7-E764-1770-FE41-6B10FC35F076}"/>
              </a:ext>
            </a:extLst>
          </p:cNvPr>
          <p:cNvSpPr>
            <a:spLocks noGrp="1" noChangeArrowheads="1"/>
          </p:cNvSpPr>
          <p:nvPr>
            <p:ph type="title"/>
          </p:nvPr>
        </p:nvSpPr>
        <p:spPr bwMode="auto">
          <a:xfrm>
            <a:off x="1452396" y="273186"/>
            <a:ext cx="62392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南アルプス樹林帯</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a:t>
            </a:r>
            <a:r>
              <a:rPr kumimoji="0" lang="en-US" altLang="ja-JP"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2016</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年風の写真展）</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2015年8月　苔深い樹林帯は南アルプスならではの美しさ。 光岳への道で</a:t>
            </a:r>
            <a:br>
              <a:rPr kumimoji="0" lang="ja-JP"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br>
            <a:endParaRPr kumimoji="0" lang="ja-JP" altLang="ja-JP" sz="14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83046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27E399D-4806-5C22-F925-50394CE165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9481" y="1043194"/>
            <a:ext cx="7373271" cy="5540487"/>
          </a:xfrm>
          <a:ln>
            <a:solidFill>
              <a:schemeClr val="tx1"/>
            </a:solidFill>
          </a:ln>
        </p:spPr>
      </p:pic>
      <p:sp>
        <p:nvSpPr>
          <p:cNvPr id="6" name="Rectangle 1">
            <a:extLst>
              <a:ext uri="{FF2B5EF4-FFF2-40B4-BE49-F238E27FC236}">
                <a16:creationId xmlns:a16="http://schemas.microsoft.com/office/drawing/2014/main" id="{11741599-AA53-41FC-0C07-1E05C2DBF153}"/>
              </a:ext>
            </a:extLst>
          </p:cNvPr>
          <p:cNvSpPr>
            <a:spLocks noGrp="1" noChangeArrowheads="1"/>
          </p:cNvSpPr>
          <p:nvPr>
            <p:ph type="title"/>
          </p:nvPr>
        </p:nvSpPr>
        <p:spPr bwMode="auto">
          <a:xfrm>
            <a:off x="1815317" y="274320"/>
            <a:ext cx="564289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センジケ原</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2015年8月　センジケ原に入ると光岳はもう近い。 2度目の訪問だ</a:t>
            </a:r>
            <a:br>
              <a:rPr kumimoji="0" lang="ja-JP" altLang="ja-JP" sz="800" b="0" i="0" u="none" strike="noStrike" cap="none" normalizeH="0" baseline="0" dirty="0">
                <a:ln>
                  <a:noFill/>
                </a:ln>
                <a:solidFill>
                  <a:schemeClr val="tx1"/>
                </a:solidFill>
                <a:effectLst/>
              </a:rPr>
            </a:b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3029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82F2A8-78C3-39A5-F3DE-D24F17D980D2}"/>
              </a:ext>
            </a:extLst>
          </p:cNvPr>
          <p:cNvSpPr>
            <a:spLocks noGrp="1"/>
          </p:cNvSpPr>
          <p:nvPr>
            <p:ph type="title"/>
          </p:nvPr>
        </p:nvSpPr>
        <p:spPr>
          <a:xfrm>
            <a:off x="628650" y="365127"/>
            <a:ext cx="7886700" cy="860170"/>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宝剣岳の岩場</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2003</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8</a:t>
            </a:r>
            <a:r>
              <a:rPr lang="ja-JP" altLang="en-US" sz="1600" b="1" i="0" dirty="0">
                <a:solidFill>
                  <a:srgbClr val="000000"/>
                </a:solidFill>
                <a:effectLst/>
                <a:latin typeface="Meiryo" panose="020B0604030504040204" pitchFamily="50" charset="-128"/>
                <a:ea typeface="Meiryo" panose="020B0604030504040204" pitchFamily="50" charset="-128"/>
              </a:rPr>
              <a:t>月　宝剣岳の岩場。 雲がかかり幻想的な厳しさが良い</a:t>
            </a:r>
            <a:endParaRPr kumimoji="1" lang="ja-JP" altLang="en-US" sz="1600" dirty="0"/>
          </a:p>
        </p:txBody>
      </p:sp>
      <p:pic>
        <p:nvPicPr>
          <p:cNvPr id="5" name="コンテンツ プレースホルダー 4">
            <a:extLst>
              <a:ext uri="{FF2B5EF4-FFF2-40B4-BE49-F238E27FC236}">
                <a16:creationId xmlns:a16="http://schemas.microsoft.com/office/drawing/2014/main" id="{4101ECC3-8AAD-AC68-1D0A-1571866A8D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2222" y="1225297"/>
            <a:ext cx="3705426" cy="5275601"/>
          </a:xfrm>
          <a:ln w="25400">
            <a:solidFill>
              <a:schemeClr val="tx1"/>
            </a:solidFill>
          </a:ln>
        </p:spPr>
      </p:pic>
    </p:spTree>
    <p:extLst>
      <p:ext uri="{BB962C8B-B14F-4D97-AF65-F5344CB8AC3E}">
        <p14:creationId xmlns:p14="http://schemas.microsoft.com/office/powerpoint/2010/main" val="2208519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FAC9D5-25F7-6540-B379-C233BDA7B4FF}"/>
              </a:ext>
            </a:extLst>
          </p:cNvPr>
          <p:cNvSpPr>
            <a:spLocks noGrp="1"/>
          </p:cNvSpPr>
          <p:nvPr>
            <p:ph type="title"/>
          </p:nvPr>
        </p:nvSpPr>
        <p:spPr>
          <a:xfrm>
            <a:off x="628650" y="192712"/>
            <a:ext cx="7886700" cy="969898"/>
          </a:xfrm>
        </p:spPr>
        <p:txBody>
          <a:bodyPr>
            <a:normAutofit fontScale="90000"/>
          </a:bodyPr>
          <a:lstStyle/>
          <a:p>
            <a:pPr algn="ctr"/>
            <a:r>
              <a:rPr lang="ja-JP" altLang="en-US" sz="2200" b="1" i="0" dirty="0">
                <a:solidFill>
                  <a:srgbClr val="C00000"/>
                </a:solidFill>
                <a:effectLst/>
                <a:latin typeface="Meiryo" panose="020B0604030504040204" pitchFamily="50" charset="-128"/>
                <a:ea typeface="Meiryo" panose="020B0604030504040204" pitchFamily="50" charset="-128"/>
              </a:rPr>
              <a:t>エメラルドの滝</a:t>
            </a:r>
            <a:r>
              <a:rPr lang="ja-JP" altLang="en-US" sz="1600" b="1" i="0" dirty="0">
                <a:solidFill>
                  <a:srgbClr val="C00000"/>
                </a:solidFill>
                <a:effectLst/>
                <a:latin typeface="Meiryo" panose="020B0604030504040204" pitchFamily="50" charset="-128"/>
                <a:ea typeface="Meiryo" panose="020B0604030504040204" pitchFamily="50" charset="-128"/>
              </a:rPr>
              <a:t>（</a:t>
            </a:r>
            <a:r>
              <a:rPr lang="en-US" altLang="ja-JP" sz="1600" b="1" i="0" dirty="0">
                <a:solidFill>
                  <a:srgbClr val="C00000"/>
                </a:solidFill>
                <a:effectLst/>
                <a:latin typeface="Meiryo" panose="020B0604030504040204" pitchFamily="50" charset="-128"/>
                <a:ea typeface="Meiryo" panose="020B0604030504040204" pitchFamily="50" charset="-128"/>
              </a:rPr>
              <a:t>2017</a:t>
            </a:r>
            <a:r>
              <a:rPr lang="ja-JP" altLang="en-US" sz="1600" b="1" i="0" dirty="0">
                <a:solidFill>
                  <a:srgbClr val="C00000"/>
                </a:solidFill>
                <a:effectLst/>
                <a:latin typeface="Meiryo" panose="020B0604030504040204" pitchFamily="50" charset="-128"/>
                <a:ea typeface="Meiryo" panose="020B0604030504040204" pitchFamily="50" charset="-128"/>
              </a:rPr>
              <a:t>年風の写真展）</a:t>
            </a:r>
            <a:br>
              <a:rPr lang="ja-JP" altLang="en-US" sz="1600"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2016</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5</a:t>
            </a:r>
            <a:r>
              <a:rPr lang="ja-JP" altLang="en-US" sz="1600" b="1" i="0" dirty="0">
                <a:solidFill>
                  <a:srgbClr val="000000"/>
                </a:solidFill>
                <a:effectLst/>
                <a:latin typeface="Meiryo" panose="020B0604030504040204" pitchFamily="50" charset="-128"/>
                <a:ea typeface="Meiryo" panose="020B0604030504040204" pitchFamily="50" charset="-128"/>
              </a:rPr>
              <a:t>月　大台ケ原から下り大杉谷に入ると、美しい堂倉滝に出会う。 滔々と流れ落ちる水は澄み、エメラルド色に滝壺を満たす。 深い谷の遡行の開始、これから次々と現われる個性豊かな滝が楽しみだ。</a:t>
            </a:r>
            <a:endParaRPr kumimoji="1" lang="ja-JP" altLang="en-US" sz="1600" dirty="0"/>
          </a:p>
        </p:txBody>
      </p:sp>
      <p:pic>
        <p:nvPicPr>
          <p:cNvPr id="5" name="コンテンツ プレースホルダー 4">
            <a:extLst>
              <a:ext uri="{FF2B5EF4-FFF2-40B4-BE49-F238E27FC236}">
                <a16:creationId xmlns:a16="http://schemas.microsoft.com/office/drawing/2014/main" id="{72677E34-1B39-C49F-D7A1-9AC57A552F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4128" y="1351032"/>
            <a:ext cx="7077455" cy="5314256"/>
          </a:xfrm>
          <a:ln w="25400">
            <a:solidFill>
              <a:schemeClr val="tx1"/>
            </a:solidFill>
          </a:ln>
        </p:spPr>
      </p:pic>
    </p:spTree>
    <p:extLst>
      <p:ext uri="{BB962C8B-B14F-4D97-AF65-F5344CB8AC3E}">
        <p14:creationId xmlns:p14="http://schemas.microsoft.com/office/powerpoint/2010/main" val="1911792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1FC5B2-D830-4801-E799-D2C77C981B00}"/>
              </a:ext>
            </a:extLst>
          </p:cNvPr>
          <p:cNvSpPr>
            <a:spLocks noGrp="1"/>
          </p:cNvSpPr>
          <p:nvPr>
            <p:ph type="title"/>
          </p:nvPr>
        </p:nvSpPr>
        <p:spPr>
          <a:xfrm>
            <a:off x="628650" y="233909"/>
            <a:ext cx="7886700" cy="1192555"/>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シャクナゲ美人</a:t>
            </a:r>
            <a:br>
              <a:rPr lang="ja-JP" altLang="en-US"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2016</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5</a:t>
            </a:r>
            <a:r>
              <a:rPr lang="ja-JP" altLang="en-US" sz="1400" b="1" i="0" dirty="0">
                <a:solidFill>
                  <a:srgbClr val="000000"/>
                </a:solidFill>
                <a:effectLst/>
                <a:latin typeface="Meiryo" panose="020B0604030504040204" pitchFamily="50" charset="-128"/>
                <a:ea typeface="Meiryo" panose="020B0604030504040204" pitchFamily="50" charset="-128"/>
              </a:rPr>
              <a:t>月　解禁された大杉谷には、大台ケ原から下って取り付いた。 その途中のシャクナゲ尾根は、シャクナゲの群生が連続し歓声が上がる。 </a:t>
            </a:r>
            <a:br>
              <a:rPr lang="en-US" altLang="ja-JP" sz="1400" b="1" i="0" dirty="0">
                <a:solidFill>
                  <a:srgbClr val="000000"/>
                </a:solidFill>
                <a:effectLst/>
                <a:latin typeface="Meiryo" panose="020B0604030504040204" pitchFamily="50" charset="-128"/>
                <a:ea typeface="Meiryo" panose="020B0604030504040204" pitchFamily="50" charset="-128"/>
              </a:rPr>
            </a:br>
            <a:r>
              <a:rPr lang="ja-JP" altLang="en-US" sz="1400" b="1" i="0" dirty="0">
                <a:solidFill>
                  <a:srgbClr val="000000"/>
                </a:solidFill>
                <a:effectLst/>
                <a:latin typeface="Meiryo" panose="020B0604030504040204" pitchFamily="50" charset="-128"/>
                <a:ea typeface="Meiryo" panose="020B0604030504040204" pitchFamily="50" charset="-128"/>
              </a:rPr>
              <a:t>その中のひときわ美しいシャクナゲのショット！</a:t>
            </a:r>
            <a:endParaRPr kumimoji="1" lang="ja-JP" altLang="en-US" sz="1400" dirty="0"/>
          </a:p>
        </p:txBody>
      </p:sp>
      <p:pic>
        <p:nvPicPr>
          <p:cNvPr id="5" name="コンテンツ プレースホルダー 4">
            <a:extLst>
              <a:ext uri="{FF2B5EF4-FFF2-40B4-BE49-F238E27FC236}">
                <a16:creationId xmlns:a16="http://schemas.microsoft.com/office/drawing/2014/main" id="{BAE0662D-11E9-797C-F66C-42235F2387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8993" y="1598204"/>
            <a:ext cx="6693408" cy="5025887"/>
          </a:xfrm>
          <a:ln w="25400">
            <a:solidFill>
              <a:schemeClr val="tx1"/>
            </a:solidFill>
          </a:ln>
        </p:spPr>
      </p:pic>
    </p:spTree>
    <p:extLst>
      <p:ext uri="{BB962C8B-B14F-4D97-AF65-F5344CB8AC3E}">
        <p14:creationId xmlns:p14="http://schemas.microsoft.com/office/powerpoint/2010/main" val="1629278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E27FDE5D-A7E3-9C4E-519C-25A20DD0AC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5840" y="1231302"/>
            <a:ext cx="7214483" cy="5417147"/>
          </a:xfrm>
          <a:ln w="25400">
            <a:solidFill>
              <a:schemeClr val="tx1"/>
            </a:solidFill>
          </a:ln>
        </p:spPr>
      </p:pic>
      <p:sp>
        <p:nvSpPr>
          <p:cNvPr id="6" name="Rectangle 1">
            <a:extLst>
              <a:ext uri="{FF2B5EF4-FFF2-40B4-BE49-F238E27FC236}">
                <a16:creationId xmlns:a16="http://schemas.microsoft.com/office/drawing/2014/main" id="{71FE3A05-30CD-7B7F-2AB1-2F9C28C1AFC4}"/>
              </a:ext>
            </a:extLst>
          </p:cNvPr>
          <p:cNvSpPr>
            <a:spLocks noGrp="1" noChangeArrowheads="1"/>
          </p:cNvSpPr>
          <p:nvPr>
            <p:ph type="title"/>
          </p:nvPr>
        </p:nvSpPr>
        <p:spPr bwMode="auto">
          <a:xfrm>
            <a:off x="1876390" y="209551"/>
            <a:ext cx="53912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大杉谷遡行</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2016年5月　大杉谷の遡行はスリルがあり緊張を要する。 </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しかし次々と現れる個性的な滝が現れて登山者を飽きさせない。</a:t>
            </a:r>
          </a:p>
        </p:txBody>
      </p:sp>
    </p:spTree>
    <p:extLst>
      <p:ext uri="{BB962C8B-B14F-4D97-AF65-F5344CB8AC3E}">
        <p14:creationId xmlns:p14="http://schemas.microsoft.com/office/powerpoint/2010/main" val="2093763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4828CC16-00F0-A6FE-FBBB-A5E9C9136F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7067" y="1427679"/>
            <a:ext cx="6850709" cy="5146595"/>
          </a:xfrm>
          <a:ln w="25400">
            <a:solidFill>
              <a:schemeClr val="tx1"/>
            </a:solidFill>
          </a:ln>
        </p:spPr>
      </p:pic>
      <p:sp>
        <p:nvSpPr>
          <p:cNvPr id="6" name="Rectangle 1">
            <a:extLst>
              <a:ext uri="{FF2B5EF4-FFF2-40B4-BE49-F238E27FC236}">
                <a16:creationId xmlns:a16="http://schemas.microsoft.com/office/drawing/2014/main" id="{F14B220A-E8F4-6D34-35CE-DC487A447D35}"/>
              </a:ext>
            </a:extLst>
          </p:cNvPr>
          <p:cNvSpPr>
            <a:spLocks noGrp="1" noChangeArrowheads="1"/>
          </p:cNvSpPr>
          <p:nvPr>
            <p:ph type="title"/>
          </p:nvPr>
        </p:nvSpPr>
        <p:spPr bwMode="auto">
          <a:xfrm>
            <a:off x="1146222" y="283726"/>
            <a:ext cx="685155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清々しい朝のアルプス</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a:t>
            </a:r>
            <a:r>
              <a:rPr kumimoji="0" lang="en-US" altLang="ja-JP"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2017</a:t>
            </a:r>
            <a:r>
              <a:rPr kumimoji="0" lang="ja-JP" altLang="en-US" sz="14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年風の写真展）</a:t>
            </a:r>
            <a:endParaRPr kumimoji="0" lang="ja-JP" altLang="ja-JP" sz="1400" b="0"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400" b="1" dirty="0">
                <a:solidFill>
                  <a:srgbClr val="000000"/>
                </a:solidFill>
                <a:latin typeface="メイリオ" panose="020B0604030504040204" pitchFamily="50" charset="-128"/>
                <a:ea typeface="メイリオ" panose="020B0604030504040204" pitchFamily="50" charset="-128"/>
              </a:rPr>
              <a:t>2016</a:t>
            </a:r>
            <a:r>
              <a:rPr kumimoji="0" lang="ja-JP" altLang="en-US" sz="1400" b="1" dirty="0">
                <a:solidFill>
                  <a:srgbClr val="000000"/>
                </a:solidFill>
                <a:latin typeface="メイリオ" panose="020B0604030504040204" pitchFamily="50" charset="-128"/>
                <a:ea typeface="メイリオ" panose="020B0604030504040204" pitchFamily="50" charset="-128"/>
              </a:rPr>
              <a:t>年</a:t>
            </a:r>
            <a:r>
              <a:rPr kumimoji="0" lang="en-US" altLang="ja-JP" sz="1400" b="1" dirty="0">
                <a:solidFill>
                  <a:srgbClr val="000000"/>
                </a:solidFill>
                <a:latin typeface="メイリオ" panose="020B0604030504040204" pitchFamily="50" charset="-128"/>
                <a:ea typeface="メイリオ" panose="020B0604030504040204" pitchFamily="50" charset="-128"/>
              </a:rPr>
              <a:t>8</a:t>
            </a:r>
            <a:r>
              <a:rPr kumimoji="0" lang="ja-JP" altLang="en-US" sz="1400" b="1" dirty="0">
                <a:solidFill>
                  <a:srgbClr val="000000"/>
                </a:solidFill>
                <a:latin typeface="メイリオ" panose="020B0604030504040204" pitchFamily="50" charset="-128"/>
                <a:ea typeface="メイリオ" panose="020B0604030504040204" pitchFamily="50" charset="-128"/>
              </a:rPr>
              <a:t>月　</a:t>
            </a: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長い縦走を終えて、標高2500mの種池山荘で清々しい朝を迎えた。</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雲の向こうには朝日を浴びた劔岳が浮かび上がる。</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1年前に9人の仲間と、鎖場の連続であの山頂に立った苦闘を思い出す。</a:t>
            </a:r>
          </a:p>
        </p:txBody>
      </p:sp>
    </p:spTree>
    <p:extLst>
      <p:ext uri="{BB962C8B-B14F-4D97-AF65-F5344CB8AC3E}">
        <p14:creationId xmlns:p14="http://schemas.microsoft.com/office/powerpoint/2010/main" val="1170342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06E01AD-F863-B23E-4534-2E87023F74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310" y="1188720"/>
            <a:ext cx="7306712" cy="5486399"/>
          </a:xfrm>
          <a:ln w="25400">
            <a:solidFill>
              <a:schemeClr val="tx1"/>
            </a:solidFill>
          </a:ln>
        </p:spPr>
      </p:pic>
      <p:sp>
        <p:nvSpPr>
          <p:cNvPr id="6" name="Rectangle 1">
            <a:extLst>
              <a:ext uri="{FF2B5EF4-FFF2-40B4-BE49-F238E27FC236}">
                <a16:creationId xmlns:a16="http://schemas.microsoft.com/office/drawing/2014/main" id="{0D492C74-838C-9F43-0262-0ECE84CEAC95}"/>
              </a:ext>
            </a:extLst>
          </p:cNvPr>
          <p:cNvSpPr>
            <a:spLocks noGrp="1" noChangeArrowheads="1"/>
          </p:cNvSpPr>
          <p:nvPr>
            <p:ph type="title"/>
          </p:nvPr>
        </p:nvSpPr>
        <p:spPr bwMode="auto">
          <a:xfrm>
            <a:off x="3092405" y="390947"/>
            <a:ext cx="294824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天城山のシャクナゲ１</a:t>
            </a:r>
            <a:b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2017年5月　天城山のシャクナゲ</a:t>
            </a:r>
          </a:p>
        </p:txBody>
      </p:sp>
    </p:spTree>
    <p:extLst>
      <p:ext uri="{BB962C8B-B14F-4D97-AF65-F5344CB8AC3E}">
        <p14:creationId xmlns:p14="http://schemas.microsoft.com/office/powerpoint/2010/main" val="28856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85005B-D893-E997-F42E-45F3B7CA09E4}"/>
              </a:ext>
            </a:extLst>
          </p:cNvPr>
          <p:cNvSpPr>
            <a:spLocks noGrp="1"/>
          </p:cNvSpPr>
          <p:nvPr>
            <p:ph type="title"/>
          </p:nvPr>
        </p:nvSpPr>
        <p:spPr>
          <a:xfrm>
            <a:off x="628650" y="365127"/>
            <a:ext cx="7886700" cy="640714"/>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天城山のシャクナゲ２</a:t>
            </a:r>
            <a:br>
              <a:rPr lang="ja-JP" altLang="en-US" sz="2000" b="1" i="0" dirty="0">
                <a:solidFill>
                  <a:srgbClr val="C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2017</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5</a:t>
            </a:r>
            <a:r>
              <a:rPr lang="ja-JP" altLang="en-US" sz="1400" b="1" i="0" dirty="0">
                <a:solidFill>
                  <a:srgbClr val="000000"/>
                </a:solidFill>
                <a:effectLst/>
                <a:latin typeface="Meiryo" panose="020B0604030504040204" pitchFamily="50" charset="-128"/>
                <a:ea typeface="Meiryo" panose="020B0604030504040204" pitchFamily="50" charset="-128"/>
              </a:rPr>
              <a:t>月　白と赤が咲き乱れていた</a:t>
            </a:r>
            <a:endParaRPr kumimoji="1" lang="ja-JP" altLang="en-US" sz="1400" dirty="0"/>
          </a:p>
        </p:txBody>
      </p:sp>
      <p:pic>
        <p:nvPicPr>
          <p:cNvPr id="5" name="コンテンツ プレースホルダー 4">
            <a:extLst>
              <a:ext uri="{FF2B5EF4-FFF2-40B4-BE49-F238E27FC236}">
                <a16:creationId xmlns:a16="http://schemas.microsoft.com/office/drawing/2014/main" id="{10759D6F-C963-15E7-2C5D-BC095720F6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790" y="1152144"/>
            <a:ext cx="7269179" cy="5458217"/>
          </a:xfrm>
          <a:ln w="25400">
            <a:solidFill>
              <a:schemeClr val="tx1"/>
            </a:solidFill>
          </a:ln>
        </p:spPr>
      </p:pic>
    </p:spTree>
    <p:extLst>
      <p:ext uri="{BB962C8B-B14F-4D97-AF65-F5344CB8AC3E}">
        <p14:creationId xmlns:p14="http://schemas.microsoft.com/office/powerpoint/2010/main" val="1022887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1E504C-C48F-4D50-EF86-B5330407BD8D}"/>
              </a:ext>
            </a:extLst>
          </p:cNvPr>
          <p:cNvSpPr>
            <a:spLocks noGrp="1"/>
          </p:cNvSpPr>
          <p:nvPr>
            <p:ph type="title"/>
          </p:nvPr>
        </p:nvSpPr>
        <p:spPr>
          <a:xfrm>
            <a:off x="628650" y="365127"/>
            <a:ext cx="7886700" cy="841882"/>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新雪のトレール</a:t>
            </a:r>
            <a:br>
              <a:rPr lang="ja-JP" altLang="en-US"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2019</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4</a:t>
            </a:r>
            <a:r>
              <a:rPr lang="ja-JP" altLang="en-US" sz="1400" b="1" i="0" dirty="0">
                <a:solidFill>
                  <a:srgbClr val="000000"/>
                </a:solidFill>
                <a:effectLst/>
                <a:latin typeface="Meiryo" panose="020B0604030504040204" pitchFamily="50" charset="-128"/>
                <a:ea typeface="Meiryo" panose="020B0604030504040204" pitchFamily="50" charset="-128"/>
              </a:rPr>
              <a:t>月　千畳敷に入ると前日の新雪で道が消えた。 岩峰の間の八丁坂に向かって、宝剣山荘の小屋番に代わりラッセルを続ける。 木曽駒ケ岳まで登るハードな一日のスタートとなった。</a:t>
            </a:r>
            <a:endParaRPr kumimoji="1" lang="ja-JP" altLang="en-US" sz="1400" dirty="0"/>
          </a:p>
        </p:txBody>
      </p:sp>
      <p:pic>
        <p:nvPicPr>
          <p:cNvPr id="5" name="コンテンツ プレースホルダー 4">
            <a:extLst>
              <a:ext uri="{FF2B5EF4-FFF2-40B4-BE49-F238E27FC236}">
                <a16:creationId xmlns:a16="http://schemas.microsoft.com/office/drawing/2014/main" id="{3FA03434-BAB6-6978-6113-9A720C4412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4980" y="1207009"/>
            <a:ext cx="6935436" cy="5350878"/>
          </a:xfrm>
          <a:ln w="25400">
            <a:solidFill>
              <a:schemeClr val="tx1"/>
            </a:solidFill>
          </a:ln>
        </p:spPr>
      </p:pic>
    </p:spTree>
    <p:extLst>
      <p:ext uri="{BB962C8B-B14F-4D97-AF65-F5344CB8AC3E}">
        <p14:creationId xmlns:p14="http://schemas.microsoft.com/office/powerpoint/2010/main" val="1814997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D4CFFD-133B-6C5A-F0B3-5670C52FEA29}"/>
              </a:ext>
            </a:extLst>
          </p:cNvPr>
          <p:cNvSpPr>
            <a:spLocks noGrp="1"/>
          </p:cNvSpPr>
          <p:nvPr>
            <p:ph type="title"/>
          </p:nvPr>
        </p:nvSpPr>
        <p:spPr>
          <a:xfrm>
            <a:off x="628650" y="365127"/>
            <a:ext cx="7886700" cy="787018"/>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中央アルプスの日の出</a:t>
            </a:r>
            <a:br>
              <a:rPr lang="ja-JP" altLang="en-US"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2019</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4</a:t>
            </a:r>
            <a:r>
              <a:rPr lang="ja-JP" altLang="en-US" sz="1400" b="1" i="0" dirty="0">
                <a:solidFill>
                  <a:srgbClr val="000000"/>
                </a:solidFill>
                <a:effectLst/>
                <a:latin typeface="Meiryo" panose="020B0604030504040204" pitchFamily="50" charset="-128"/>
                <a:ea typeface="Meiryo" panose="020B0604030504040204" pitchFamily="50" charset="-128"/>
              </a:rPr>
              <a:t>月　宝剣山荘の朝は雪が止んで晴れた。 御来光は伊那前岳の左肩から、南アルプスの山並みを従えて昇ってきた。 新雪の雪面は赤く染まった。</a:t>
            </a:r>
            <a:endParaRPr kumimoji="1" lang="ja-JP" altLang="en-US" sz="1400" dirty="0"/>
          </a:p>
        </p:txBody>
      </p:sp>
      <p:pic>
        <p:nvPicPr>
          <p:cNvPr id="5" name="コンテンツ プレースホルダー 4">
            <a:extLst>
              <a:ext uri="{FF2B5EF4-FFF2-40B4-BE49-F238E27FC236}">
                <a16:creationId xmlns:a16="http://schemas.microsoft.com/office/drawing/2014/main" id="{D838DC4E-52AA-D788-EDB0-D377276C6E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0432" y="1209422"/>
            <a:ext cx="7077456" cy="5375393"/>
          </a:xfrm>
          <a:ln w="25400">
            <a:solidFill>
              <a:schemeClr val="tx1"/>
            </a:solidFill>
          </a:ln>
        </p:spPr>
      </p:pic>
    </p:spTree>
    <p:extLst>
      <p:ext uri="{BB962C8B-B14F-4D97-AF65-F5344CB8AC3E}">
        <p14:creationId xmlns:p14="http://schemas.microsoft.com/office/powerpoint/2010/main" val="388353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9026F-CFF8-B866-AFBA-0D2367A6B62C}"/>
              </a:ext>
            </a:extLst>
          </p:cNvPr>
          <p:cNvSpPr>
            <a:spLocks noGrp="1"/>
          </p:cNvSpPr>
          <p:nvPr>
            <p:ph type="title"/>
          </p:nvPr>
        </p:nvSpPr>
        <p:spPr>
          <a:xfrm>
            <a:off x="611439" y="365127"/>
            <a:ext cx="7886700" cy="860170"/>
          </a:xfrm>
        </p:spPr>
        <p:txBody>
          <a:bodyPr>
            <a:normAutofit fontScale="90000"/>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残雪の岩峰</a:t>
            </a:r>
            <a:r>
              <a:rPr lang="ja-JP" altLang="en-US" sz="1600" b="1" i="0" dirty="0">
                <a:solidFill>
                  <a:srgbClr val="C00000"/>
                </a:solidFill>
                <a:effectLst/>
                <a:latin typeface="Meiryo" panose="020B0604030504040204" pitchFamily="50" charset="-128"/>
                <a:ea typeface="Meiryo" panose="020B0604030504040204" pitchFamily="50" charset="-128"/>
              </a:rPr>
              <a:t>（</a:t>
            </a:r>
            <a:r>
              <a:rPr lang="en-US" altLang="ja-JP" sz="1600" b="1" i="0" dirty="0">
                <a:solidFill>
                  <a:srgbClr val="C00000"/>
                </a:solidFill>
                <a:effectLst/>
                <a:latin typeface="Meiryo" panose="020B0604030504040204" pitchFamily="50" charset="-128"/>
                <a:ea typeface="Meiryo" panose="020B0604030504040204" pitchFamily="50" charset="-128"/>
              </a:rPr>
              <a:t>2020</a:t>
            </a:r>
            <a:r>
              <a:rPr lang="ja-JP" altLang="en-US" sz="1600" b="1" i="0" dirty="0">
                <a:solidFill>
                  <a:srgbClr val="C00000"/>
                </a:solidFill>
                <a:effectLst/>
                <a:latin typeface="Meiryo" panose="020B0604030504040204" pitchFamily="50" charset="-128"/>
                <a:ea typeface="Meiryo" panose="020B0604030504040204" pitchFamily="50" charset="-128"/>
              </a:rPr>
              <a:t>年風の写真展）</a:t>
            </a:r>
            <a:br>
              <a:rPr lang="ja-JP" altLang="en-US" sz="16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2019</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4</a:t>
            </a:r>
            <a:r>
              <a:rPr lang="ja-JP" altLang="en-US" sz="1400" b="1" i="0" dirty="0">
                <a:solidFill>
                  <a:srgbClr val="000000"/>
                </a:solidFill>
                <a:effectLst/>
                <a:latin typeface="Meiryo" panose="020B0604030504040204" pitchFamily="50" charset="-128"/>
                <a:ea typeface="Meiryo" panose="020B0604030504040204" pitchFamily="50" charset="-128"/>
              </a:rPr>
              <a:t>月　前夜は春の雪が降り続いたが、朝は晴れて絶好の天気となった。 伊那前岳へ登ると登山道は新雪に覆われて純白になっている。 </a:t>
            </a:r>
            <a:br>
              <a:rPr lang="en-US" altLang="ja-JP" sz="1400" b="1" i="0" dirty="0">
                <a:solidFill>
                  <a:srgbClr val="000000"/>
                </a:solidFill>
                <a:effectLst/>
                <a:latin typeface="Meiryo" panose="020B0604030504040204" pitchFamily="50" charset="-128"/>
                <a:ea typeface="Meiryo" panose="020B0604030504040204" pitchFamily="50" charset="-128"/>
              </a:rPr>
            </a:br>
            <a:r>
              <a:rPr lang="ja-JP" altLang="en-US" sz="1400" b="1" i="0" dirty="0">
                <a:solidFill>
                  <a:srgbClr val="000000"/>
                </a:solidFill>
                <a:effectLst/>
                <a:latin typeface="Meiryo" panose="020B0604030504040204" pitchFamily="50" charset="-128"/>
                <a:ea typeface="Meiryo" panose="020B0604030504040204" pitchFamily="50" charset="-128"/>
              </a:rPr>
              <a:t>宝剣岳だけは急峻なため岩が露出し、青空に向かって黒々と聳えていた。</a:t>
            </a:r>
            <a:endParaRPr kumimoji="1" lang="ja-JP" altLang="en-US" sz="1400" dirty="0"/>
          </a:p>
        </p:txBody>
      </p:sp>
      <p:pic>
        <p:nvPicPr>
          <p:cNvPr id="5" name="コンテンツ プレースホルダー 4">
            <a:extLst>
              <a:ext uri="{FF2B5EF4-FFF2-40B4-BE49-F238E27FC236}">
                <a16:creationId xmlns:a16="http://schemas.microsoft.com/office/drawing/2014/main" id="{3EBE6A26-EE4B-3F8B-C7CF-6A5607995F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746" y="1389888"/>
            <a:ext cx="6990087" cy="5248655"/>
          </a:xfrm>
          <a:ln w="25400">
            <a:solidFill>
              <a:schemeClr val="tx1"/>
            </a:solidFill>
          </a:ln>
        </p:spPr>
      </p:pic>
    </p:spTree>
    <p:extLst>
      <p:ext uri="{BB962C8B-B14F-4D97-AF65-F5344CB8AC3E}">
        <p14:creationId xmlns:p14="http://schemas.microsoft.com/office/powerpoint/2010/main" val="2252542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A7BDF1-5EB7-8BE1-2B31-F16A5598E514}"/>
              </a:ext>
            </a:extLst>
          </p:cNvPr>
          <p:cNvSpPr>
            <a:spLocks noGrp="1"/>
          </p:cNvSpPr>
          <p:nvPr>
            <p:ph type="title"/>
          </p:nvPr>
        </p:nvSpPr>
        <p:spPr>
          <a:xfrm>
            <a:off x="628650" y="365127"/>
            <a:ext cx="7886700" cy="732154"/>
          </a:xfrm>
        </p:spPr>
        <p:txBody>
          <a:bodyPr>
            <a:normAutofit fontScale="90000"/>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新雪に輝く春の山</a:t>
            </a:r>
            <a:r>
              <a:rPr lang="ja-JP" altLang="en-US" sz="1600" b="1" i="0" dirty="0">
                <a:solidFill>
                  <a:srgbClr val="C00000"/>
                </a:solidFill>
                <a:effectLst/>
                <a:latin typeface="Meiryo" panose="020B0604030504040204" pitchFamily="50" charset="-128"/>
                <a:ea typeface="Meiryo" panose="020B0604030504040204" pitchFamily="50" charset="-128"/>
              </a:rPr>
              <a:t>（</a:t>
            </a:r>
            <a:r>
              <a:rPr lang="en-US" altLang="ja-JP" sz="1600" b="1" i="0" dirty="0">
                <a:solidFill>
                  <a:srgbClr val="C00000"/>
                </a:solidFill>
                <a:effectLst/>
                <a:latin typeface="Meiryo" panose="020B0604030504040204" pitchFamily="50" charset="-128"/>
                <a:ea typeface="Meiryo" panose="020B0604030504040204" pitchFamily="50" charset="-128"/>
              </a:rPr>
              <a:t>2020</a:t>
            </a:r>
            <a:r>
              <a:rPr lang="ja-JP" altLang="en-US" sz="1600" b="1" i="0" dirty="0">
                <a:solidFill>
                  <a:srgbClr val="C00000"/>
                </a:solidFill>
                <a:effectLst/>
                <a:latin typeface="Meiryo" panose="020B0604030504040204" pitchFamily="50" charset="-128"/>
                <a:ea typeface="Meiryo" panose="020B0604030504040204" pitchFamily="50" charset="-128"/>
              </a:rPr>
              <a:t>年風の写真展）</a:t>
            </a:r>
            <a:br>
              <a:rPr lang="ja-JP" altLang="en-US" sz="1600" b="1" i="0" dirty="0">
                <a:solidFill>
                  <a:srgbClr val="C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2019</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4</a:t>
            </a:r>
            <a:r>
              <a:rPr lang="ja-JP" altLang="en-US" sz="1400" b="1" i="0" dirty="0">
                <a:solidFill>
                  <a:srgbClr val="000000"/>
                </a:solidFill>
                <a:effectLst/>
                <a:latin typeface="Meiryo" panose="020B0604030504040204" pitchFamily="50" charset="-128"/>
                <a:ea typeface="Meiryo" panose="020B0604030504040204" pitchFamily="50" charset="-128"/>
              </a:rPr>
              <a:t>月　急峻な八丁坂を前日に登り山小屋に宿泊した。 夜は雪が降り続いたが、翌朝は見事に晴れて山々は新雪に覆われ白く輝いた。 八丁坂の上から千畳敷カールを見下ろすとロープウェイ駅が鮮やかにアクセントし、 遠くの空木岳と南駒ケ岳がカールを見下ろしていた。</a:t>
            </a:r>
            <a:endParaRPr kumimoji="1" lang="ja-JP" altLang="en-US" sz="1400" dirty="0"/>
          </a:p>
        </p:txBody>
      </p:sp>
      <p:pic>
        <p:nvPicPr>
          <p:cNvPr id="5" name="コンテンツ プレースホルダー 4">
            <a:extLst>
              <a:ext uri="{FF2B5EF4-FFF2-40B4-BE49-F238E27FC236}">
                <a16:creationId xmlns:a16="http://schemas.microsoft.com/office/drawing/2014/main" id="{A251D8C1-DDF0-9937-AF8D-4C2A026F94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5596" y="1277315"/>
            <a:ext cx="7139140" cy="5397804"/>
          </a:xfrm>
          <a:ln w="25400">
            <a:solidFill>
              <a:schemeClr val="tx1"/>
            </a:solidFill>
          </a:ln>
        </p:spPr>
      </p:pic>
    </p:spTree>
    <p:extLst>
      <p:ext uri="{BB962C8B-B14F-4D97-AF65-F5344CB8AC3E}">
        <p14:creationId xmlns:p14="http://schemas.microsoft.com/office/powerpoint/2010/main" val="622903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677F37C3-C0F9-6307-4B02-91B7F4D804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136" y="1466850"/>
            <a:ext cx="7133164" cy="5036014"/>
          </a:xfrm>
          <a:ln w="25400">
            <a:solidFill>
              <a:schemeClr val="tx1"/>
            </a:solidFill>
          </a:ln>
        </p:spPr>
      </p:pic>
      <p:sp>
        <p:nvSpPr>
          <p:cNvPr id="4" name="Rectangle 1">
            <a:extLst>
              <a:ext uri="{FF2B5EF4-FFF2-40B4-BE49-F238E27FC236}">
                <a16:creationId xmlns:a16="http://schemas.microsoft.com/office/drawing/2014/main" id="{4A4AD854-E953-A5B7-5457-A4BB3FAE8CF8}"/>
              </a:ext>
            </a:extLst>
          </p:cNvPr>
          <p:cNvSpPr>
            <a:spLocks noGrp="1" noChangeArrowheads="1"/>
          </p:cNvSpPr>
          <p:nvPr>
            <p:ph type="title"/>
          </p:nvPr>
        </p:nvSpPr>
        <p:spPr bwMode="auto">
          <a:xfrm>
            <a:off x="1930892" y="460008"/>
            <a:ext cx="52822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中央アルプス中心部</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2003年8月　三ノ沢岳への途中から望む中央アルプス中心部。</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木曽駒ケ岳はここからがもっとも形良く、雲が湧き幻想的だ</a:t>
            </a:r>
            <a:endParaRPr kumimoji="0" lang="ja-JP" altLang="ja-JP" sz="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85174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FD1E9C-9D19-9261-DB94-17A20939C005}"/>
              </a:ext>
            </a:extLst>
          </p:cNvPr>
          <p:cNvSpPr>
            <a:spLocks noGrp="1"/>
          </p:cNvSpPr>
          <p:nvPr>
            <p:ph type="title"/>
          </p:nvPr>
        </p:nvSpPr>
        <p:spPr>
          <a:xfrm>
            <a:off x="628650" y="365127"/>
            <a:ext cx="7886700" cy="695578"/>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御在所岳の地蔵岩</a:t>
            </a:r>
            <a:br>
              <a:rPr lang="ja-JP" altLang="en-US"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2019</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4</a:t>
            </a:r>
            <a:r>
              <a:rPr lang="ja-JP" altLang="en-US" sz="1400" b="1" i="0" dirty="0">
                <a:solidFill>
                  <a:srgbClr val="000000"/>
                </a:solidFill>
                <a:effectLst/>
                <a:latin typeface="Meiryo" panose="020B0604030504040204" pitchFamily="50" charset="-128"/>
                <a:ea typeface="Meiryo" panose="020B0604030504040204" pitchFamily="50" charset="-128"/>
              </a:rPr>
              <a:t>月　御在所岳の地蔵岩に貼りつく登山者。 華やかなヤシオツツジが咲く</a:t>
            </a:r>
            <a:endParaRPr kumimoji="1" lang="ja-JP" altLang="en-US" sz="1400" dirty="0"/>
          </a:p>
        </p:txBody>
      </p:sp>
      <p:pic>
        <p:nvPicPr>
          <p:cNvPr id="5" name="コンテンツ プレースホルダー 4">
            <a:extLst>
              <a:ext uri="{FF2B5EF4-FFF2-40B4-BE49-F238E27FC236}">
                <a16:creationId xmlns:a16="http://schemas.microsoft.com/office/drawing/2014/main" id="{D77EF842-CE54-D50F-6511-D2C5E53DB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207009"/>
            <a:ext cx="6618486" cy="5410612"/>
          </a:xfrm>
          <a:ln w="25400">
            <a:solidFill>
              <a:schemeClr val="tx1"/>
            </a:solidFill>
          </a:ln>
        </p:spPr>
      </p:pic>
    </p:spTree>
    <p:extLst>
      <p:ext uri="{BB962C8B-B14F-4D97-AF65-F5344CB8AC3E}">
        <p14:creationId xmlns:p14="http://schemas.microsoft.com/office/powerpoint/2010/main" val="793183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88ADD7-B68C-EBED-F951-0EF1E6BD2092}"/>
              </a:ext>
            </a:extLst>
          </p:cNvPr>
          <p:cNvSpPr>
            <a:spLocks noGrp="1"/>
          </p:cNvSpPr>
          <p:nvPr>
            <p:ph type="title"/>
          </p:nvPr>
        </p:nvSpPr>
        <p:spPr>
          <a:xfrm>
            <a:off x="884682" y="225855"/>
            <a:ext cx="7886700" cy="604933"/>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キレットの岩場</a:t>
            </a:r>
            <a:br>
              <a:rPr lang="ja-JP" altLang="en-US" sz="2000" b="1" i="0" dirty="0">
                <a:solidFill>
                  <a:srgbClr val="C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2019</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4</a:t>
            </a:r>
            <a:r>
              <a:rPr lang="ja-JP" altLang="en-US" sz="1400" b="1" i="0" dirty="0">
                <a:solidFill>
                  <a:srgbClr val="000000"/>
                </a:solidFill>
                <a:effectLst/>
                <a:latin typeface="Meiryo" panose="020B0604030504040204" pitchFamily="50" charset="-128"/>
                <a:ea typeface="Meiryo" panose="020B0604030504040204" pitchFamily="50" charset="-128"/>
              </a:rPr>
              <a:t>月　御在所岳キレットの岩場。 岩の登り下りは楽しい</a:t>
            </a:r>
            <a:endParaRPr kumimoji="1" lang="ja-JP" altLang="en-US" sz="1400" dirty="0"/>
          </a:p>
        </p:txBody>
      </p:sp>
      <p:pic>
        <p:nvPicPr>
          <p:cNvPr id="5" name="コンテンツ プレースホルダー 4">
            <a:extLst>
              <a:ext uri="{FF2B5EF4-FFF2-40B4-BE49-F238E27FC236}">
                <a16:creationId xmlns:a16="http://schemas.microsoft.com/office/drawing/2014/main" id="{7903CC1A-6ACD-8DD7-8F5C-DB07CBBBC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8336" y="987309"/>
            <a:ext cx="4041648" cy="5644836"/>
          </a:xfrm>
          <a:ln w="25400">
            <a:solidFill>
              <a:schemeClr val="tx1"/>
            </a:solidFill>
          </a:ln>
        </p:spPr>
      </p:pic>
    </p:spTree>
    <p:extLst>
      <p:ext uri="{BB962C8B-B14F-4D97-AF65-F5344CB8AC3E}">
        <p14:creationId xmlns:p14="http://schemas.microsoft.com/office/powerpoint/2010/main" val="1689037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AE85A6-0FF3-8BF4-102F-D2E222D7763F}"/>
              </a:ext>
            </a:extLst>
          </p:cNvPr>
          <p:cNvSpPr>
            <a:spLocks noGrp="1"/>
          </p:cNvSpPr>
          <p:nvPr>
            <p:ph type="title"/>
          </p:nvPr>
        </p:nvSpPr>
        <p:spPr>
          <a:xfrm>
            <a:off x="628650" y="250666"/>
            <a:ext cx="7886700" cy="805306"/>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瓶ケ森遠望</a:t>
            </a:r>
            <a:r>
              <a:rPr lang="ja-JP" altLang="en-US" sz="1400" b="1" i="0" dirty="0">
                <a:solidFill>
                  <a:srgbClr val="C00000"/>
                </a:solidFill>
                <a:effectLst/>
                <a:latin typeface="Meiryo" panose="020B0604030504040204" pitchFamily="50" charset="-128"/>
                <a:ea typeface="Meiryo" panose="020B0604030504040204" pitchFamily="50" charset="-128"/>
              </a:rPr>
              <a:t>（</a:t>
            </a:r>
            <a:r>
              <a:rPr lang="en-US" altLang="ja-JP" sz="1400" b="1" i="0" dirty="0">
                <a:solidFill>
                  <a:srgbClr val="C00000"/>
                </a:solidFill>
                <a:effectLst/>
                <a:latin typeface="Meiryo" panose="020B0604030504040204" pitchFamily="50" charset="-128"/>
                <a:ea typeface="Meiryo" panose="020B0604030504040204" pitchFamily="50" charset="-128"/>
              </a:rPr>
              <a:t>2023</a:t>
            </a:r>
            <a:r>
              <a:rPr lang="ja-JP" altLang="en-US" sz="1400" b="1" i="0" dirty="0">
                <a:solidFill>
                  <a:srgbClr val="C00000"/>
                </a:solidFill>
                <a:effectLst/>
                <a:latin typeface="Meiryo" panose="020B0604030504040204" pitchFamily="50" charset="-128"/>
                <a:ea typeface="Meiryo" panose="020B0604030504040204" pitchFamily="50" charset="-128"/>
              </a:rPr>
              <a:t>年風の写真展）</a:t>
            </a:r>
            <a:br>
              <a:rPr lang="ja-JP" altLang="en-US"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2022</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5</a:t>
            </a:r>
            <a:r>
              <a:rPr lang="ja-JP" altLang="en-US" sz="1400" b="1" i="0" dirty="0">
                <a:solidFill>
                  <a:srgbClr val="000000"/>
                </a:solidFill>
                <a:effectLst/>
                <a:latin typeface="Meiryo" panose="020B0604030504040204" pitchFamily="50" charset="-128"/>
                <a:ea typeface="Meiryo" panose="020B0604030504040204" pitchFamily="50" charset="-128"/>
              </a:rPr>
              <a:t>月　石鎚山天狗岳の岩壁からはるか遠くに瓶ケ森を遠望する。 </a:t>
            </a:r>
            <a:br>
              <a:rPr lang="en-US" altLang="ja-JP" sz="1400" b="1" i="0" dirty="0">
                <a:solidFill>
                  <a:srgbClr val="000000"/>
                </a:solidFill>
                <a:effectLst/>
                <a:latin typeface="Meiryo" panose="020B0604030504040204" pitchFamily="50" charset="-128"/>
                <a:ea typeface="Meiryo" panose="020B0604030504040204" pitchFamily="50" charset="-128"/>
              </a:rPr>
            </a:br>
            <a:r>
              <a:rPr lang="ja-JP" altLang="en-US" sz="1400" b="1" i="0" dirty="0">
                <a:solidFill>
                  <a:srgbClr val="000000"/>
                </a:solidFill>
                <a:effectLst/>
                <a:latin typeface="Meiryo" panose="020B0604030504040204" pitchFamily="50" charset="-128"/>
                <a:ea typeface="Meiryo" panose="020B0604030504040204" pitchFamily="50" charset="-128"/>
              </a:rPr>
              <a:t>手前の大森山はまるで影天狗岳のようだ</a:t>
            </a:r>
            <a:endParaRPr kumimoji="1" lang="ja-JP" altLang="en-US" sz="1400" dirty="0"/>
          </a:p>
        </p:txBody>
      </p:sp>
      <p:pic>
        <p:nvPicPr>
          <p:cNvPr id="5" name="コンテンツ プレースホルダー 4">
            <a:extLst>
              <a:ext uri="{FF2B5EF4-FFF2-40B4-BE49-F238E27FC236}">
                <a16:creationId xmlns:a16="http://schemas.microsoft.com/office/drawing/2014/main" id="{DE606C69-6D7F-3A8C-635B-DBC71603E5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4640" y="1120934"/>
            <a:ext cx="3657600" cy="5486400"/>
          </a:xfrm>
          <a:ln w="25400">
            <a:solidFill>
              <a:schemeClr val="tx1"/>
            </a:solidFill>
          </a:ln>
        </p:spPr>
      </p:pic>
    </p:spTree>
    <p:extLst>
      <p:ext uri="{BB962C8B-B14F-4D97-AF65-F5344CB8AC3E}">
        <p14:creationId xmlns:p14="http://schemas.microsoft.com/office/powerpoint/2010/main" val="779864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61D96E6A-4AB9-2E1B-5DB7-ECAC88F6A4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510" y="1060705"/>
            <a:ext cx="8328980" cy="5552653"/>
          </a:xfrm>
          <a:ln w="25400">
            <a:solidFill>
              <a:schemeClr val="tx1"/>
            </a:solidFill>
          </a:ln>
        </p:spPr>
      </p:pic>
      <p:sp>
        <p:nvSpPr>
          <p:cNvPr id="6" name="Rectangle 1">
            <a:extLst>
              <a:ext uri="{FF2B5EF4-FFF2-40B4-BE49-F238E27FC236}">
                <a16:creationId xmlns:a16="http://schemas.microsoft.com/office/drawing/2014/main" id="{96FDAB9C-02D9-F3F1-5097-79677F2EA6C5}"/>
              </a:ext>
            </a:extLst>
          </p:cNvPr>
          <p:cNvSpPr>
            <a:spLocks noGrp="1" noChangeArrowheads="1"/>
          </p:cNvSpPr>
          <p:nvPr>
            <p:ph type="title"/>
          </p:nvPr>
        </p:nvSpPr>
        <p:spPr bwMode="auto">
          <a:xfrm>
            <a:off x="644482" y="244642"/>
            <a:ext cx="785503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石鎚山の日の出</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2022年5月　石鎚山土小屋からの日の出。 伊予富士付近から陽が昇り空はピンクに染まった。</a:t>
            </a:r>
          </a:p>
        </p:txBody>
      </p:sp>
    </p:spTree>
    <p:extLst>
      <p:ext uri="{BB962C8B-B14F-4D97-AF65-F5344CB8AC3E}">
        <p14:creationId xmlns:p14="http://schemas.microsoft.com/office/powerpoint/2010/main" val="1452466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287E34B-BD14-163D-0316-31100B0F14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370" y="1243585"/>
            <a:ext cx="8023316" cy="5348877"/>
          </a:xfrm>
          <a:ln w="25400">
            <a:solidFill>
              <a:schemeClr val="tx1"/>
            </a:solidFill>
          </a:ln>
        </p:spPr>
      </p:pic>
      <p:sp>
        <p:nvSpPr>
          <p:cNvPr id="6" name="Rectangle 1">
            <a:extLst>
              <a:ext uri="{FF2B5EF4-FFF2-40B4-BE49-F238E27FC236}">
                <a16:creationId xmlns:a16="http://schemas.microsoft.com/office/drawing/2014/main" id="{B4438263-F1DF-DDF4-A940-5F8E2AB0F104}"/>
              </a:ext>
            </a:extLst>
          </p:cNvPr>
          <p:cNvSpPr>
            <a:spLocks noGrp="1" noChangeArrowheads="1"/>
          </p:cNvSpPr>
          <p:nvPr>
            <p:ph type="title"/>
          </p:nvPr>
        </p:nvSpPr>
        <p:spPr bwMode="auto">
          <a:xfrm>
            <a:off x="584370" y="265538"/>
            <a:ext cx="79752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石鎚山</a:t>
            </a:r>
            <a:r>
              <a:rPr kumimoji="0" lang="ja-JP" altLang="en-US"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とツツジ</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2022年5月　土小屋から一般道を進み、このあたりから東陵へのバリエーションルートに入る。</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ピンクのツツジがその緊張感を和らげてくれる。</a:t>
            </a:r>
          </a:p>
        </p:txBody>
      </p:sp>
    </p:spTree>
    <p:extLst>
      <p:ext uri="{BB962C8B-B14F-4D97-AF65-F5344CB8AC3E}">
        <p14:creationId xmlns:p14="http://schemas.microsoft.com/office/powerpoint/2010/main" val="3084630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988BA4-B5ED-F87F-3164-FA1244102493}"/>
              </a:ext>
            </a:extLst>
          </p:cNvPr>
          <p:cNvSpPr>
            <a:spLocks noGrp="1"/>
          </p:cNvSpPr>
          <p:nvPr>
            <p:ph type="title"/>
          </p:nvPr>
        </p:nvSpPr>
        <p:spPr>
          <a:xfrm>
            <a:off x="628650" y="328551"/>
            <a:ext cx="7886700" cy="860169"/>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石鎚山東陵</a:t>
            </a:r>
            <a:br>
              <a:rPr lang="en-US" altLang="ja-JP" sz="2000" b="1" i="0" dirty="0">
                <a:solidFill>
                  <a:srgbClr val="C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2022</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5</a:t>
            </a:r>
            <a:r>
              <a:rPr lang="ja-JP" altLang="en-US" sz="1400" b="1" i="0" dirty="0">
                <a:solidFill>
                  <a:srgbClr val="000000"/>
                </a:solidFill>
                <a:effectLst/>
                <a:latin typeface="Meiryo" panose="020B0604030504040204" pitchFamily="50" charset="-128"/>
                <a:ea typeface="Meiryo" panose="020B0604030504040204" pitchFamily="50" charset="-128"/>
              </a:rPr>
              <a:t>月　石鎚山東陵は岩稜の厳しいルートだ。</a:t>
            </a:r>
            <a:br>
              <a:rPr lang="en-US" altLang="ja-JP" sz="1400" b="1" i="0" dirty="0">
                <a:solidFill>
                  <a:srgbClr val="000000"/>
                </a:solidFill>
                <a:effectLst/>
                <a:latin typeface="Meiryo" panose="020B0604030504040204" pitchFamily="50" charset="-128"/>
                <a:ea typeface="Meiryo" panose="020B0604030504040204" pitchFamily="50" charset="-128"/>
              </a:rPr>
            </a:br>
            <a:r>
              <a:rPr lang="ja-JP" altLang="en-US" sz="1400" b="1" i="0" dirty="0">
                <a:solidFill>
                  <a:srgbClr val="000000"/>
                </a:solidFill>
                <a:effectLst/>
                <a:latin typeface="Meiryo" panose="020B0604030504040204" pitchFamily="50" charset="-128"/>
                <a:ea typeface="Meiryo" panose="020B0604030504040204" pitchFamily="50" charset="-128"/>
              </a:rPr>
              <a:t> 鋭い岩峰の切れ目に四国の主稜線を覗いた。</a:t>
            </a:r>
            <a:endParaRPr kumimoji="1" lang="ja-JP" altLang="en-US" sz="1400" dirty="0"/>
          </a:p>
        </p:txBody>
      </p:sp>
      <p:pic>
        <p:nvPicPr>
          <p:cNvPr id="5" name="コンテンツ プレースホルダー 4">
            <a:extLst>
              <a:ext uri="{FF2B5EF4-FFF2-40B4-BE49-F238E27FC236}">
                <a16:creationId xmlns:a16="http://schemas.microsoft.com/office/drawing/2014/main" id="{4D321B87-FBA4-DFE9-DC90-5E558660CD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6352" y="1312958"/>
            <a:ext cx="3547872" cy="5321808"/>
          </a:xfrm>
          <a:ln w="25400">
            <a:solidFill>
              <a:schemeClr val="tx1"/>
            </a:solidFill>
          </a:ln>
        </p:spPr>
      </p:pic>
    </p:spTree>
    <p:extLst>
      <p:ext uri="{BB962C8B-B14F-4D97-AF65-F5344CB8AC3E}">
        <p14:creationId xmlns:p14="http://schemas.microsoft.com/office/powerpoint/2010/main" val="1152909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7BCE6E-C65B-6DD1-356A-5613F885B246}"/>
              </a:ext>
            </a:extLst>
          </p:cNvPr>
          <p:cNvSpPr>
            <a:spLocks noGrp="1"/>
          </p:cNvSpPr>
          <p:nvPr>
            <p:ph type="title"/>
          </p:nvPr>
        </p:nvSpPr>
        <p:spPr>
          <a:xfrm>
            <a:off x="628650" y="365127"/>
            <a:ext cx="7886700" cy="768730"/>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先鋭峰を登る</a:t>
            </a:r>
            <a:br>
              <a:rPr lang="ja-JP" altLang="en-US"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2022</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5</a:t>
            </a:r>
            <a:r>
              <a:rPr lang="ja-JP" altLang="en-US" sz="1400" b="1" i="0" dirty="0">
                <a:solidFill>
                  <a:srgbClr val="000000"/>
                </a:solidFill>
                <a:effectLst/>
                <a:latin typeface="Meiryo" panose="020B0604030504040204" pitchFamily="50" charset="-128"/>
                <a:ea typeface="Meiryo" panose="020B0604030504040204" pitchFamily="50" charset="-128"/>
              </a:rPr>
              <a:t>月　石鎚山東陵のピークは南尖峰で、その奥に天狗岳がある。 右側のギザギザの尾根をピークを目指して登った。 厳しいルートだったが、突破した喜びは大きい。</a:t>
            </a:r>
            <a:endParaRPr kumimoji="1" lang="ja-JP" altLang="en-US" sz="1400" dirty="0"/>
          </a:p>
        </p:txBody>
      </p:sp>
      <p:pic>
        <p:nvPicPr>
          <p:cNvPr id="5" name="コンテンツ プレースホルダー 4">
            <a:extLst>
              <a:ext uri="{FF2B5EF4-FFF2-40B4-BE49-F238E27FC236}">
                <a16:creationId xmlns:a16="http://schemas.microsoft.com/office/drawing/2014/main" id="{9C2A9944-0C74-95F7-9A8F-4A3AB87D83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392" y="1292446"/>
            <a:ext cx="8459424" cy="5400961"/>
          </a:xfrm>
          <a:ln w="25400">
            <a:solidFill>
              <a:schemeClr val="tx1"/>
            </a:solidFill>
          </a:ln>
        </p:spPr>
      </p:pic>
    </p:spTree>
    <p:extLst>
      <p:ext uri="{BB962C8B-B14F-4D97-AF65-F5344CB8AC3E}">
        <p14:creationId xmlns:p14="http://schemas.microsoft.com/office/powerpoint/2010/main" val="1686526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2F48517-4CFF-126E-C323-E9EF1AAA5F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2970" y="1096536"/>
            <a:ext cx="8118059" cy="5495926"/>
          </a:xfrm>
          <a:ln w="25400">
            <a:solidFill>
              <a:schemeClr val="tx1"/>
            </a:solidFill>
          </a:ln>
        </p:spPr>
      </p:pic>
      <p:sp>
        <p:nvSpPr>
          <p:cNvPr id="6" name="Rectangle 1">
            <a:extLst>
              <a:ext uri="{FF2B5EF4-FFF2-40B4-BE49-F238E27FC236}">
                <a16:creationId xmlns:a16="http://schemas.microsoft.com/office/drawing/2014/main" id="{EB39CD32-C326-083C-A061-ECA681FC8260}"/>
              </a:ext>
            </a:extLst>
          </p:cNvPr>
          <p:cNvSpPr>
            <a:spLocks noGrp="1" noChangeArrowheads="1"/>
          </p:cNvSpPr>
          <p:nvPr>
            <p:ph type="title"/>
          </p:nvPr>
        </p:nvSpPr>
        <p:spPr bwMode="auto">
          <a:xfrm>
            <a:off x="2559269" y="265538"/>
            <a:ext cx="40254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氷ノ山</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2023年9月　鉢伏山から氷ノ山東尾根を望む。</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翌日長大な東尾根を登り山頂に至った</a:t>
            </a:r>
          </a:p>
        </p:txBody>
      </p:sp>
    </p:spTree>
    <p:extLst>
      <p:ext uri="{BB962C8B-B14F-4D97-AF65-F5344CB8AC3E}">
        <p14:creationId xmlns:p14="http://schemas.microsoft.com/office/powerpoint/2010/main" val="1536841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146E54-BB83-01D5-4B81-C0C2329CF7BA}"/>
              </a:ext>
            </a:extLst>
          </p:cNvPr>
          <p:cNvSpPr>
            <a:spLocks noGrp="1"/>
          </p:cNvSpPr>
          <p:nvPr>
            <p:ph type="title"/>
          </p:nvPr>
        </p:nvSpPr>
        <p:spPr>
          <a:xfrm>
            <a:off x="628650" y="365127"/>
            <a:ext cx="7886700" cy="805306"/>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氷ノ山山頂</a:t>
            </a:r>
            <a:br>
              <a:rPr lang="ja-JP" altLang="en-US"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rPr>
              <a:t>2023</a:t>
            </a:r>
            <a:r>
              <a:rPr lang="ja-JP" altLang="en-US" sz="1400" b="1" i="0" dirty="0">
                <a:solidFill>
                  <a:srgbClr val="000000"/>
                </a:solidFill>
                <a:effectLst/>
                <a:latin typeface="Meiryo" panose="020B0604030504040204" pitchFamily="50" charset="-128"/>
                <a:ea typeface="Meiryo" panose="020B0604030504040204" pitchFamily="50" charset="-128"/>
              </a:rPr>
              <a:t>年</a:t>
            </a:r>
            <a:r>
              <a:rPr lang="en-US" altLang="ja-JP" sz="1400" b="1" i="0" dirty="0">
                <a:solidFill>
                  <a:srgbClr val="000000"/>
                </a:solidFill>
                <a:effectLst/>
                <a:latin typeface="Meiryo" panose="020B0604030504040204" pitchFamily="50" charset="-128"/>
                <a:ea typeface="Meiryo" panose="020B0604030504040204" pitchFamily="50" charset="-128"/>
              </a:rPr>
              <a:t>9</a:t>
            </a:r>
            <a:r>
              <a:rPr lang="ja-JP" altLang="en-US" sz="1400" b="1" i="0" dirty="0">
                <a:solidFill>
                  <a:srgbClr val="000000"/>
                </a:solidFill>
                <a:effectLst/>
                <a:latin typeface="Meiryo" panose="020B0604030504040204" pitchFamily="50" charset="-128"/>
                <a:ea typeface="Meiryo" panose="020B0604030504040204" pitchFamily="50" charset="-128"/>
              </a:rPr>
              <a:t>月　氷ノ山山頂から雲が取れてハチ高原を見下ろす。</a:t>
            </a:r>
            <a:br>
              <a:rPr lang="en-US" altLang="ja-JP" sz="1400" b="1" i="0" dirty="0">
                <a:solidFill>
                  <a:srgbClr val="000000"/>
                </a:solidFill>
                <a:effectLst/>
                <a:latin typeface="Meiryo" panose="020B0604030504040204" pitchFamily="50" charset="-128"/>
                <a:ea typeface="Meiryo" panose="020B0604030504040204" pitchFamily="50" charset="-128"/>
              </a:rPr>
            </a:br>
            <a:r>
              <a:rPr lang="ja-JP" altLang="en-US" sz="1400" b="1" i="0" dirty="0">
                <a:solidFill>
                  <a:srgbClr val="000000"/>
                </a:solidFill>
                <a:effectLst/>
                <a:latin typeface="Meiryo" panose="020B0604030504040204" pitchFamily="50" charset="-128"/>
                <a:ea typeface="Meiryo" panose="020B0604030504040204" pitchFamily="50" charset="-128"/>
              </a:rPr>
              <a:t> 登った東尾根は長いが楽しめるコースだった</a:t>
            </a:r>
            <a:endParaRPr kumimoji="1" lang="ja-JP" altLang="en-US" sz="1400" dirty="0"/>
          </a:p>
        </p:txBody>
      </p:sp>
      <p:pic>
        <p:nvPicPr>
          <p:cNvPr id="5" name="コンテンツ プレースホルダー 4">
            <a:extLst>
              <a:ext uri="{FF2B5EF4-FFF2-40B4-BE49-F238E27FC236}">
                <a16:creationId xmlns:a16="http://schemas.microsoft.com/office/drawing/2014/main" id="{A0B43510-CB02-F94F-127D-918E2469AB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139" y="1280794"/>
            <a:ext cx="7814211" cy="5212079"/>
          </a:xfrm>
          <a:ln w="25400">
            <a:solidFill>
              <a:schemeClr val="tx1"/>
            </a:solidFill>
          </a:ln>
        </p:spPr>
      </p:pic>
    </p:spTree>
    <p:extLst>
      <p:ext uri="{BB962C8B-B14F-4D97-AF65-F5344CB8AC3E}">
        <p14:creationId xmlns:p14="http://schemas.microsoft.com/office/powerpoint/2010/main" val="4106607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4E21B5A0-6AD3-B173-8BAB-57E324D2C8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7109" y="1280160"/>
            <a:ext cx="7083068" cy="5312301"/>
          </a:xfrm>
          <a:ln w="25400">
            <a:solidFill>
              <a:schemeClr val="tx1"/>
            </a:solidFill>
          </a:ln>
        </p:spPr>
      </p:pic>
      <p:sp>
        <p:nvSpPr>
          <p:cNvPr id="6" name="Rectangle 1">
            <a:extLst>
              <a:ext uri="{FF2B5EF4-FFF2-40B4-BE49-F238E27FC236}">
                <a16:creationId xmlns:a16="http://schemas.microsoft.com/office/drawing/2014/main" id="{76F950AC-2C06-3170-CF50-A1440131096A}"/>
              </a:ext>
            </a:extLst>
          </p:cNvPr>
          <p:cNvSpPr>
            <a:spLocks noGrp="1" noChangeArrowheads="1"/>
          </p:cNvSpPr>
          <p:nvPr>
            <p:ph type="title"/>
          </p:nvPr>
        </p:nvSpPr>
        <p:spPr bwMode="auto">
          <a:xfrm>
            <a:off x="2205807" y="265538"/>
            <a:ext cx="47323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熊野古道</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2023年10月　MHCで世界遺産の熊野古道を歩いた。</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中辺地を語り部さんの解説で歩き神秘の世界に浸った。</a:t>
            </a:r>
          </a:p>
        </p:txBody>
      </p:sp>
    </p:spTree>
    <p:extLst>
      <p:ext uri="{BB962C8B-B14F-4D97-AF65-F5344CB8AC3E}">
        <p14:creationId xmlns:p14="http://schemas.microsoft.com/office/powerpoint/2010/main" val="300117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0F11DD96-4CD6-2A10-9607-BD0FDFFA6E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4118" y="1333500"/>
            <a:ext cx="7275763" cy="5151240"/>
          </a:xfrm>
          <a:ln w="25400">
            <a:solidFill>
              <a:schemeClr val="tx1"/>
            </a:solidFill>
          </a:ln>
        </p:spPr>
      </p:pic>
      <p:sp>
        <p:nvSpPr>
          <p:cNvPr id="4" name="Rectangle 1">
            <a:extLst>
              <a:ext uri="{FF2B5EF4-FFF2-40B4-BE49-F238E27FC236}">
                <a16:creationId xmlns:a16="http://schemas.microsoft.com/office/drawing/2014/main" id="{0D426E34-4641-EE26-41A1-63756F55BFBF}"/>
              </a:ext>
            </a:extLst>
          </p:cNvPr>
          <p:cNvSpPr>
            <a:spLocks noGrp="1" noChangeArrowheads="1"/>
          </p:cNvSpPr>
          <p:nvPr>
            <p:ph type="title"/>
          </p:nvPr>
        </p:nvSpPr>
        <p:spPr bwMode="auto">
          <a:xfrm>
            <a:off x="554714" y="373260"/>
            <a:ext cx="803457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三ノ沢岳のお花畑</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2003年8月　三ノ沢岳のお花畑。 三ノ沢岳は主稜線からはずれて不遇な山だが、花が素晴らしい</a:t>
            </a:r>
            <a:endParaRPr kumimoji="0" lang="ja-JP" altLang="ja-JP" sz="8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79401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389CC514-913D-5DC5-8149-DB78E66898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0245" y="1188118"/>
            <a:ext cx="3594523" cy="5391784"/>
          </a:xfrm>
          <a:ln w="25400">
            <a:solidFill>
              <a:schemeClr val="tx1"/>
            </a:solidFill>
          </a:ln>
        </p:spPr>
      </p:pic>
      <p:sp>
        <p:nvSpPr>
          <p:cNvPr id="6" name="Rectangle 1">
            <a:extLst>
              <a:ext uri="{FF2B5EF4-FFF2-40B4-BE49-F238E27FC236}">
                <a16:creationId xmlns:a16="http://schemas.microsoft.com/office/drawing/2014/main" id="{82B6ADC9-E6CE-B2B9-B80E-C7E6C8E4116D}"/>
              </a:ext>
            </a:extLst>
          </p:cNvPr>
          <p:cNvSpPr>
            <a:spLocks noGrp="1" noChangeArrowheads="1"/>
          </p:cNvSpPr>
          <p:nvPr>
            <p:ph type="title"/>
          </p:nvPr>
        </p:nvSpPr>
        <p:spPr bwMode="auto">
          <a:xfrm>
            <a:off x="2013447" y="278099"/>
            <a:ext cx="51171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000" b="1" i="0" u="none" strike="noStrike" cap="none" normalizeH="0" baseline="0" dirty="0">
                <a:ln>
                  <a:noFill/>
                </a:ln>
                <a:solidFill>
                  <a:srgbClr val="C00000"/>
                </a:solidFill>
                <a:effectLst/>
                <a:latin typeface="メイリオ" panose="020B0604030504040204" pitchFamily="50" charset="-128"/>
                <a:ea typeface="メイリオ" panose="020B0604030504040204" pitchFamily="50" charset="-128"/>
              </a:rPr>
              <a:t>那智の滝</a:t>
            </a:r>
            <a:b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2023年10月　MHCで熊野古道を歩き那智の滝に参拝した。</a:t>
            </a:r>
            <a:br>
              <a:rPr kumimoji="0" lang="en-US"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br>
            <a:r>
              <a:rPr kumimoji="0" lang="ja-JP" altLang="ja-JP" sz="1400"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 日本一の落差の那智の滝は水量多く轟音で圧倒された。</a:t>
            </a:r>
          </a:p>
        </p:txBody>
      </p:sp>
    </p:spTree>
    <p:extLst>
      <p:ext uri="{BB962C8B-B14F-4D97-AF65-F5344CB8AC3E}">
        <p14:creationId xmlns:p14="http://schemas.microsoft.com/office/powerpoint/2010/main" val="3129985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735B55E0-670A-40DC-A7BB-D41C74B0A83D}"/>
              </a:ext>
            </a:extLst>
          </p:cNvPr>
          <p:cNvSpPr>
            <a:spLocks noGrp="1"/>
          </p:cNvSpPr>
          <p:nvPr>
            <p:ph type="subTitle" idx="1"/>
          </p:nvPr>
        </p:nvSpPr>
        <p:spPr>
          <a:xfrm>
            <a:off x="1181100" y="1601487"/>
            <a:ext cx="7234238" cy="4232386"/>
          </a:xfrm>
        </p:spPr>
        <p:txBody>
          <a:bodyPr>
            <a:noAutofit/>
          </a:bodyPr>
          <a:lstStyle/>
          <a:p>
            <a:pPr algn="l"/>
            <a:r>
              <a:rPr lang="ja-JP" altLang="en-US" sz="3300" dirty="0">
                <a:latin typeface="HGP創英ﾌﾟﾚｾﾞﾝｽEB" panose="02020800000000000000" pitchFamily="18" charset="-128"/>
                <a:ea typeface="HGP創英ﾌﾟﾚｾﾞﾝｽEB" panose="02020800000000000000" pitchFamily="18" charset="-128"/>
              </a:rPr>
              <a:t>西日本の山々は山陰からは近く、行きやすい山域です。そこは個性的な山の</a:t>
            </a:r>
            <a:r>
              <a:rPr lang="ja-JP" altLang="en-US" sz="3300">
                <a:latin typeface="HGP創英ﾌﾟﾚｾﾞﾝｽEB" panose="02020800000000000000" pitchFamily="18" charset="-128"/>
                <a:ea typeface="HGP創英ﾌﾟﾚｾﾞﾝｽEB" panose="02020800000000000000" pitchFamily="18" charset="-128"/>
              </a:rPr>
              <a:t>宝庫で、機会をとらえて撮影し緑</a:t>
            </a:r>
            <a:r>
              <a:rPr lang="ja-JP" altLang="en-US" sz="3300" dirty="0">
                <a:latin typeface="HGP創英ﾌﾟﾚｾﾞﾝｽEB" panose="02020800000000000000" pitchFamily="18" charset="-128"/>
                <a:ea typeface="HGP創英ﾌﾟﾚｾﾞﾝｽEB" panose="02020800000000000000" pitchFamily="18" charset="-128"/>
              </a:rPr>
              <a:t>豊かな山々のアルバムにできました。これからも登り続け、アルバムに</a:t>
            </a:r>
            <a:r>
              <a:rPr lang="ja-JP" altLang="en-US" sz="3300">
                <a:latin typeface="HGP創英ﾌﾟﾚｾﾞﾝｽEB" panose="02020800000000000000" pitchFamily="18" charset="-128"/>
                <a:ea typeface="HGP創英ﾌﾟﾚｾﾞﾝｽEB" panose="02020800000000000000" pitchFamily="18" charset="-128"/>
              </a:rPr>
              <a:t>追加して行きます。西日本の山の</a:t>
            </a:r>
            <a:r>
              <a:rPr lang="ja-JP" altLang="en-US" sz="3300" dirty="0">
                <a:latin typeface="HGP創英ﾌﾟﾚｾﾞﾝｽEB" panose="02020800000000000000" pitchFamily="18" charset="-128"/>
                <a:ea typeface="HGP創英ﾌﾟﾚｾﾞﾝｽEB" panose="02020800000000000000" pitchFamily="18" charset="-128"/>
              </a:rPr>
              <a:t>個性と美しさを感じていただけると幸いです。</a:t>
            </a:r>
            <a:endParaRPr lang="en-US" altLang="ja-JP" sz="3300" dirty="0">
              <a:latin typeface="HGP創英ﾌﾟﾚｾﾞﾝｽEB" panose="02020800000000000000" pitchFamily="18" charset="-128"/>
              <a:ea typeface="HGP創英ﾌﾟﾚｾﾞﾝｽEB" panose="02020800000000000000" pitchFamily="18" charset="-128"/>
            </a:endParaRPr>
          </a:p>
          <a:p>
            <a:pPr algn="r"/>
            <a:r>
              <a:rPr lang="ja-JP" altLang="en-US" sz="3300" dirty="0">
                <a:latin typeface="HGP創英ﾌﾟﾚｾﾞﾝｽEB" panose="02020800000000000000" pitchFamily="18" charset="-128"/>
                <a:ea typeface="HGP創英ﾌﾟﾚｾﾞﾝｽEB" panose="02020800000000000000" pitchFamily="18" charset="-128"/>
              </a:rPr>
              <a:t>藤井諭</a:t>
            </a:r>
            <a:endParaRPr lang="en-US" altLang="ja-JP" sz="3300" dirty="0">
              <a:latin typeface="HGP創英ﾌﾟﾚｾﾞﾝｽEB" panose="02020800000000000000" pitchFamily="18" charset="-128"/>
              <a:ea typeface="HGP創英ﾌﾟﾚｾﾞﾝｽEB" panose="02020800000000000000" pitchFamily="18" charset="-128"/>
            </a:endParaRPr>
          </a:p>
          <a:p>
            <a:br>
              <a:rPr lang="ja-JP" altLang="en-US" sz="3300" dirty="0">
                <a:latin typeface="ＭＳ ゴシック" panose="020B0609070205080204" pitchFamily="49" charset="-128"/>
                <a:ea typeface="ＭＳ ゴシック" panose="020B0609070205080204" pitchFamily="49" charset="-128"/>
              </a:rPr>
            </a:br>
            <a:endParaRPr lang="ja-JP" altLang="en-US" sz="33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421818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351BFD-3147-0036-D327-E377FC1469BF}"/>
              </a:ext>
            </a:extLst>
          </p:cNvPr>
          <p:cNvSpPr>
            <a:spLocks noGrp="1"/>
          </p:cNvSpPr>
          <p:nvPr>
            <p:ph type="title"/>
          </p:nvPr>
        </p:nvSpPr>
        <p:spPr>
          <a:xfrm>
            <a:off x="628650" y="365127"/>
            <a:ext cx="7886700" cy="878458"/>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空木岳</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2003</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8</a:t>
            </a:r>
            <a:r>
              <a:rPr lang="ja-JP" altLang="en-US" sz="1600" b="1" i="0" dirty="0">
                <a:solidFill>
                  <a:srgbClr val="000000"/>
                </a:solidFill>
                <a:effectLst/>
                <a:latin typeface="Meiryo" panose="020B0604030504040204" pitchFamily="50" charset="-128"/>
                <a:ea typeface="Meiryo" panose="020B0604030504040204" pitchFamily="50" charset="-128"/>
              </a:rPr>
              <a:t>月　空木岳山頂は雲の中だった。</a:t>
            </a:r>
            <a:br>
              <a:rPr lang="en-US" altLang="ja-JP" sz="1600" b="1" i="0" dirty="0">
                <a:solidFill>
                  <a:srgbClr val="000000"/>
                </a:solidFill>
                <a:effectLst/>
                <a:latin typeface="Meiryo" panose="020B0604030504040204" pitchFamily="50" charset="-128"/>
                <a:ea typeface="Meiryo" panose="020B0604030504040204" pitchFamily="50" charset="-128"/>
              </a:rPr>
            </a:br>
            <a:r>
              <a:rPr lang="ja-JP" altLang="en-US" sz="1600" b="1" i="0" dirty="0">
                <a:solidFill>
                  <a:srgbClr val="000000"/>
                </a:solidFill>
                <a:effectLst/>
                <a:latin typeface="Meiryo" panose="020B0604030504040204" pitchFamily="50" charset="-128"/>
                <a:ea typeface="Meiryo" panose="020B0604030504040204" pitchFamily="50" charset="-128"/>
              </a:rPr>
              <a:t>山頂下の駒峰ヒュッテに宿泊し一人だけだった思い出</a:t>
            </a:r>
            <a:endParaRPr kumimoji="1" lang="ja-JP" altLang="en-US" sz="1600" dirty="0"/>
          </a:p>
        </p:txBody>
      </p:sp>
      <p:pic>
        <p:nvPicPr>
          <p:cNvPr id="5" name="コンテンツ プレースホルダー 4">
            <a:extLst>
              <a:ext uri="{FF2B5EF4-FFF2-40B4-BE49-F238E27FC236}">
                <a16:creationId xmlns:a16="http://schemas.microsoft.com/office/drawing/2014/main" id="{721DC4A4-6316-6778-9D5C-31E32EAF5E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383" y="1444751"/>
            <a:ext cx="6983321" cy="4909275"/>
          </a:xfrm>
          <a:ln w="25400">
            <a:solidFill>
              <a:schemeClr val="tx1"/>
            </a:solidFill>
          </a:ln>
        </p:spPr>
      </p:pic>
    </p:spTree>
    <p:extLst>
      <p:ext uri="{BB962C8B-B14F-4D97-AF65-F5344CB8AC3E}">
        <p14:creationId xmlns:p14="http://schemas.microsoft.com/office/powerpoint/2010/main" val="303534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81150E-6517-0934-0A76-869D998926F4}"/>
              </a:ext>
            </a:extLst>
          </p:cNvPr>
          <p:cNvSpPr>
            <a:spLocks noGrp="1"/>
          </p:cNvSpPr>
          <p:nvPr>
            <p:ph type="title"/>
          </p:nvPr>
        </p:nvSpPr>
        <p:spPr>
          <a:xfrm>
            <a:off x="628650" y="365127"/>
            <a:ext cx="7886700" cy="988186"/>
          </a:xfrm>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空木岳の大展望</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2003</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8</a:t>
            </a:r>
            <a:r>
              <a:rPr lang="ja-JP" altLang="en-US" sz="1600" b="1" i="0" dirty="0">
                <a:solidFill>
                  <a:srgbClr val="000000"/>
                </a:solidFill>
                <a:effectLst/>
                <a:latin typeface="Meiryo" panose="020B0604030504040204" pitchFamily="50" charset="-128"/>
                <a:ea typeface="Meiryo" panose="020B0604030504040204" pitchFamily="50" charset="-128"/>
              </a:rPr>
              <a:t>月　駒峰ヒュッテ宿泊の翌日は晴れた。 </a:t>
            </a:r>
            <a:br>
              <a:rPr lang="en-US" altLang="ja-JP" sz="1600" b="1" i="0" dirty="0">
                <a:solidFill>
                  <a:srgbClr val="000000"/>
                </a:solidFill>
                <a:effectLst/>
                <a:latin typeface="Meiryo" panose="020B0604030504040204" pitchFamily="50" charset="-128"/>
                <a:ea typeface="Meiryo" panose="020B0604030504040204" pitchFamily="50" charset="-128"/>
              </a:rPr>
            </a:br>
            <a:r>
              <a:rPr lang="ja-JP" altLang="en-US" sz="1600" b="1" i="0" dirty="0">
                <a:solidFill>
                  <a:srgbClr val="000000"/>
                </a:solidFill>
                <a:effectLst/>
                <a:latin typeface="Meiryo" panose="020B0604030504040204" pitchFamily="50" charset="-128"/>
                <a:ea typeface="Meiryo" panose="020B0604030504040204" pitchFamily="50" charset="-128"/>
              </a:rPr>
              <a:t>眼下に伊奈盆地が広がり、南アルプスの</a:t>
            </a:r>
            <a:r>
              <a:rPr lang="en-US" altLang="ja-JP" sz="1600" b="1" i="0" dirty="0">
                <a:solidFill>
                  <a:srgbClr val="000000"/>
                </a:solidFill>
                <a:effectLst/>
                <a:latin typeface="Meiryo" panose="020B0604030504040204" pitchFamily="50" charset="-128"/>
                <a:ea typeface="Meiryo" panose="020B0604030504040204" pitchFamily="50" charset="-128"/>
              </a:rPr>
              <a:t>3000m</a:t>
            </a:r>
            <a:r>
              <a:rPr lang="ja-JP" altLang="en-US" sz="1600" b="1" i="0" dirty="0">
                <a:solidFill>
                  <a:srgbClr val="000000"/>
                </a:solidFill>
                <a:effectLst/>
                <a:latin typeface="Meiryo" panose="020B0604030504040204" pitchFamily="50" charset="-128"/>
                <a:ea typeface="Meiryo" panose="020B0604030504040204" pitchFamily="50" charset="-128"/>
              </a:rPr>
              <a:t>峰が連なって見えた</a:t>
            </a:r>
            <a:endParaRPr kumimoji="1" lang="ja-JP" altLang="en-US" sz="1600" dirty="0"/>
          </a:p>
        </p:txBody>
      </p:sp>
      <p:pic>
        <p:nvPicPr>
          <p:cNvPr id="5" name="コンテンツ プレースホルダー 4">
            <a:extLst>
              <a:ext uri="{FF2B5EF4-FFF2-40B4-BE49-F238E27FC236}">
                <a16:creationId xmlns:a16="http://schemas.microsoft.com/office/drawing/2014/main" id="{8E99C449-5EB7-A4A1-607D-B7B41C6E80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2511" y="1591056"/>
            <a:ext cx="6599889" cy="4679322"/>
          </a:xfrm>
          <a:ln w="25400">
            <a:solidFill>
              <a:schemeClr val="tx1"/>
            </a:solidFill>
          </a:ln>
        </p:spPr>
      </p:pic>
    </p:spTree>
    <p:extLst>
      <p:ext uri="{BB962C8B-B14F-4D97-AF65-F5344CB8AC3E}">
        <p14:creationId xmlns:p14="http://schemas.microsoft.com/office/powerpoint/2010/main" val="118074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E55252-0B41-49DE-BEB3-D69820D36812}"/>
              </a:ext>
            </a:extLst>
          </p:cNvPr>
          <p:cNvSpPr>
            <a:spLocks noGrp="1"/>
          </p:cNvSpPr>
          <p:nvPr>
            <p:ph type="title"/>
          </p:nvPr>
        </p:nvSpPr>
        <p:spPr/>
        <p:txBody>
          <a:bodyPr>
            <a:normAutofit/>
          </a:bodyPr>
          <a:lstStyle/>
          <a:p>
            <a:pPr algn="ctr"/>
            <a:r>
              <a:rPr lang="ja-JP" altLang="en-US" sz="2000" b="1" i="0" dirty="0">
                <a:solidFill>
                  <a:srgbClr val="C00000"/>
                </a:solidFill>
                <a:effectLst/>
                <a:latin typeface="Meiryo" panose="020B0604030504040204" pitchFamily="50" charset="-128"/>
                <a:ea typeface="Meiryo" panose="020B0604030504040204" pitchFamily="50" charset="-128"/>
              </a:rPr>
              <a:t>大峰山系・大日山</a:t>
            </a:r>
            <a:br>
              <a:rPr lang="ja-JP" altLang="en-US" b="1" i="0" dirty="0">
                <a:solidFill>
                  <a:srgbClr val="000000"/>
                </a:solidFill>
                <a:effectLst/>
                <a:latin typeface="Meiryo" panose="020B0604030504040204" pitchFamily="50" charset="-128"/>
                <a:ea typeface="Meiryo" panose="020B0604030504040204" pitchFamily="50" charset="-128"/>
              </a:rPr>
            </a:br>
            <a:r>
              <a:rPr lang="en-US" altLang="ja-JP" sz="1600" b="1" i="0" dirty="0">
                <a:solidFill>
                  <a:srgbClr val="000000"/>
                </a:solidFill>
                <a:effectLst/>
                <a:latin typeface="Meiryo" panose="020B0604030504040204" pitchFamily="50" charset="-128"/>
                <a:ea typeface="Meiryo" panose="020B0604030504040204" pitchFamily="50" charset="-128"/>
              </a:rPr>
              <a:t>2005</a:t>
            </a:r>
            <a:r>
              <a:rPr lang="ja-JP" altLang="en-US" sz="1600" b="1" i="0" dirty="0">
                <a:solidFill>
                  <a:srgbClr val="000000"/>
                </a:solidFill>
                <a:effectLst/>
                <a:latin typeface="Meiryo" panose="020B0604030504040204" pitchFamily="50" charset="-128"/>
                <a:ea typeface="Meiryo" panose="020B0604030504040204" pitchFamily="50" charset="-128"/>
              </a:rPr>
              <a:t>年</a:t>
            </a:r>
            <a:r>
              <a:rPr lang="en-US" altLang="ja-JP" sz="1600" b="1" i="0" dirty="0">
                <a:solidFill>
                  <a:srgbClr val="000000"/>
                </a:solidFill>
                <a:effectLst/>
                <a:latin typeface="Meiryo" panose="020B0604030504040204" pitchFamily="50" charset="-128"/>
                <a:ea typeface="Meiryo" panose="020B0604030504040204" pitchFamily="50" charset="-128"/>
              </a:rPr>
              <a:t>4</a:t>
            </a:r>
            <a:r>
              <a:rPr lang="ja-JP" altLang="en-US" sz="1600" b="1" i="0" dirty="0">
                <a:solidFill>
                  <a:srgbClr val="000000"/>
                </a:solidFill>
                <a:effectLst/>
                <a:latin typeface="Meiryo" panose="020B0604030504040204" pitchFamily="50" charset="-128"/>
                <a:ea typeface="Meiryo" panose="020B0604030504040204" pitchFamily="50" charset="-128"/>
              </a:rPr>
              <a:t>月　稲村ケ岳の隣に聳える大日山は異形に突き上がった峰だ。 </a:t>
            </a:r>
            <a:br>
              <a:rPr lang="en-US" altLang="ja-JP" sz="1600" b="1" i="0" dirty="0">
                <a:solidFill>
                  <a:srgbClr val="000000"/>
                </a:solidFill>
                <a:effectLst/>
                <a:latin typeface="Meiryo" panose="020B0604030504040204" pitchFamily="50" charset="-128"/>
                <a:ea typeface="Meiryo" panose="020B0604030504040204" pitchFamily="50" charset="-128"/>
              </a:rPr>
            </a:br>
            <a:r>
              <a:rPr lang="ja-JP" altLang="en-US" sz="1600" b="1" i="0" dirty="0">
                <a:solidFill>
                  <a:srgbClr val="000000"/>
                </a:solidFill>
                <a:effectLst/>
                <a:latin typeface="Meiryo" panose="020B0604030504040204" pitchFamily="50" charset="-128"/>
                <a:ea typeface="Meiryo" panose="020B0604030504040204" pitchFamily="50" charset="-128"/>
              </a:rPr>
              <a:t>よじ登った頂上からは、大峰山系の大半を眺めることができた。</a:t>
            </a:r>
            <a:endParaRPr kumimoji="1" lang="ja-JP" altLang="en-US" sz="1600" dirty="0"/>
          </a:p>
        </p:txBody>
      </p:sp>
      <p:pic>
        <p:nvPicPr>
          <p:cNvPr id="5" name="コンテンツ プレースホルダー 4">
            <a:extLst>
              <a:ext uri="{FF2B5EF4-FFF2-40B4-BE49-F238E27FC236}">
                <a16:creationId xmlns:a16="http://schemas.microsoft.com/office/drawing/2014/main" id="{B34D1CAA-8386-CDE6-C377-563BCF206D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5562" y="1690689"/>
            <a:ext cx="6546566" cy="4673820"/>
          </a:xfrm>
          <a:ln w="25400">
            <a:solidFill>
              <a:schemeClr val="tx1"/>
            </a:solidFill>
          </a:ln>
        </p:spPr>
      </p:pic>
    </p:spTree>
    <p:extLst>
      <p:ext uri="{BB962C8B-B14F-4D97-AF65-F5344CB8AC3E}">
        <p14:creationId xmlns:p14="http://schemas.microsoft.com/office/powerpoint/2010/main" val="353484816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14973</TotalTime>
  <Words>2117</Words>
  <Application>Microsoft Office PowerPoint</Application>
  <PresentationFormat>画面に合わせる (4:3)</PresentationFormat>
  <Paragraphs>68</Paragraphs>
  <Slides>61</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61</vt:i4>
      </vt:variant>
    </vt:vector>
  </HeadingPairs>
  <TitlesOfParts>
    <vt:vector size="71" baseType="lpstr">
      <vt:lpstr>HGP教科書体</vt:lpstr>
      <vt:lpstr>HGP創英ﾌﾟﾚｾﾞﾝｽEB</vt:lpstr>
      <vt:lpstr>ＭＳ ゴシック</vt:lpstr>
      <vt:lpstr>メイリオ</vt:lpstr>
      <vt:lpstr>メイリオ</vt:lpstr>
      <vt:lpstr>游ゴシック</vt:lpstr>
      <vt:lpstr>Arial</vt:lpstr>
      <vt:lpstr>Calibri</vt:lpstr>
      <vt:lpstr>Calibri Light</vt:lpstr>
      <vt:lpstr>Office テーマ</vt:lpstr>
      <vt:lpstr>藤井諭の山岳写真集 西日本の山々</vt:lpstr>
      <vt:lpstr>写真集 西日本の山々</vt:lpstr>
      <vt:lpstr>千畳敷カールから宝剣岳 2003年8月　千畳敷カールから宝剣岳。 青空に動く雲が良い</vt:lpstr>
      <vt:lpstr>宝剣岳の岩場 2003年8月　宝剣岳の岩場。 雲がかかり幻想的な厳しさが良い</vt:lpstr>
      <vt:lpstr>中央アルプス中心部 2003年8月　三ノ沢岳への途中から望む中央アルプス中心部。 木曽駒ケ岳はここからがもっとも形良く、雲が湧き幻想的だ</vt:lpstr>
      <vt:lpstr>三ノ沢岳のお花畑 2003年8月　三ノ沢岳のお花畑。 三ノ沢岳は主稜線からはずれて不遇な山だが、花が素晴らしい</vt:lpstr>
      <vt:lpstr>空木岳 2003年8月　空木岳山頂は雲の中だった。 山頂下の駒峰ヒュッテに宿泊し一人だけだった思い出</vt:lpstr>
      <vt:lpstr>空木岳の大展望 2003年8月　駒峰ヒュッテ宿泊の翌日は晴れた。  眼下に伊奈盆地が広がり、南アルプスの3000m峰が連なって見えた</vt:lpstr>
      <vt:lpstr>大峰山系・大日山 2005年4月　稲村ケ岳の隣に聳える大日山は異形に突き上がった峰だ。  よじ登った頂上からは、大峰山系の大半を眺めることができた。</vt:lpstr>
      <vt:lpstr>霧の大台ケ原 2005年4月　大台ケ原の山頂付近は立ち枯れが多い。 ガスに覆われた枯れ木が幽玄な雰囲気をかもしだしていた。</vt:lpstr>
      <vt:lpstr>御嶽山二ノ池 2005年8月　噴火前の御嶽山の山頂直下には、ニの池の畔に山小屋があった。 今は噴火で立ち寄ることも難しい。</vt:lpstr>
      <vt:lpstr>御嶽山三ノ池 2005年8月　三ノ池は大きな噴火口跡だ。  畔に立って散策するとカラフルな水面が気持ち良い。</vt:lpstr>
      <vt:lpstr>坊ガツル 2006年3月　坊ガツル法華院温泉が見え、九重の山々が連なる。 坊ガツルに入ると広い草原が広がり、山焼きの跡で黒々していた。</vt:lpstr>
      <vt:lpstr>九重山 2006年3月　久住山に登ると火山が連なり最高峰の中岳が聳える。</vt:lpstr>
      <vt:lpstr>由布岳への道 2006年3月　登山口から由布岳を望む。  この日は静かで出会ったのは二人だけだった。</vt:lpstr>
      <vt:lpstr>由布岳霧氷と湯布院 2006年3月　由布岳山頂は霧氷に覆われていた。  朝ドラ「風のハルカ」ブームで賑わっていた湯布院の街を見下ろす。</vt:lpstr>
      <vt:lpstr>剣ケ峰への道 2006年8月　乗鞍岳剣ケ峰への道。 息子と共に登頂した。</vt:lpstr>
      <vt:lpstr>権現池 2006年8月　火口湖の権現池が朝日を浴びて美しい</vt:lpstr>
      <vt:lpstr>乗鞍岳の日の出 2006年8月　乗鞍岳富士見岳にて4時56分、浅間山に昇る日の出</vt:lpstr>
      <vt:lpstr>キリシマツツジ 2007年5月　阿蘇山のキリシマツツジ。 山肌に一面に広がって咲いていた。</vt:lpstr>
      <vt:lpstr>天狗の面 2007年5月　前日登った根子岳は阿蘇山から見るとまるで天狗の面だ。 切り立ってスリルのある山だった。</vt:lpstr>
      <vt:lpstr>阿蘇山火口 2007年5月　高岳から火口西へ下ると中岳西稜展望所から中央火口丘が見える。  噴煙が上がり火口湖は煮えたぎっているようだった。</vt:lpstr>
      <vt:lpstr>雨上がりの赤石岳（2008年風の写真展） 2007年8月　千枚小屋から悪沢岳を越えると雨が上がって赤石岳が姿を現わした。  南アルプスの盟主、堂々としている。</vt:lpstr>
      <vt:lpstr>間もなく山頂 2007年8月　小赤石から赤石岳の山頂に向かう。 久々に会う盟主に心も弾む。</vt:lpstr>
      <vt:lpstr>モルゲンロートの聖岳 2007年8月　赤石小屋の朝は聖岳が赤く染まった。 昨日の千枚小屋から荒川三山、赤石岳を越えてここまでロングコースを達成したご褒美だ。</vt:lpstr>
      <vt:lpstr>皇太子の山小屋 2007年8月　二軒小屋は皇太子殿下（現令和天皇）の泊まった山小屋。  小さいが静かで奇麗な山小屋だった。  </vt:lpstr>
      <vt:lpstr>仙丈岳カール 2008年8月　南アルプスの女王といわれる仙丈岳は大きなカールを持つ。  そのカールの淵を山頂に向かって続く道を快適にルンルン気分で歩いて行く。</vt:lpstr>
      <vt:lpstr>白い岩峰 2008年8月　甲斐駒ヶ岳は花崗岩の岩山で白い。  小松峰から望むその雄大な姿は南アルプス随一だ。</vt:lpstr>
      <vt:lpstr>祖母山 2011年3月　高千穂から祖母山に登った。 雲の中で展望がなかったのは残念</vt:lpstr>
      <vt:lpstr>白山お池めぐり 2011年8月　白山御前峰から大汝峰を眺める。 これからお池めぐりのコースとなる。</vt:lpstr>
      <vt:lpstr>白山チングルマ 2011年8月　白山御前峰から大池めぐりコースを歩く。 花期を終えたチングルマの群生が来年に備えた姿は芸術的だ。</vt:lpstr>
      <vt:lpstr>雨上がり（2012年風の写真展） 2011年8月　白山観光新道にて。 登頂を終えると雨となり、翌朝の下山で雨が上がって来た。  お花畑のハクサンシャジンには水滴が残り、背後の別山尾根も雲のベールが取れてきた。</vt:lpstr>
      <vt:lpstr>森林美 2012年5月　ヤビツ峠から鳳凰三山の道は南アルプスらしい森林美の世界。  朝日が射し込んで幻想的だ！</vt:lpstr>
      <vt:lpstr>オベリスク（2013年風の写真展） 2012年5月　30年ぶりに鳳凰三山を夜叉神峠から縦走した。  5月は残雪もあり、シンボルの地蔵岳オベリスクは昔と変わらず凛としていた。 </vt:lpstr>
      <vt:lpstr>賽ノ河原 2012年5月　地蔵岳から甲斐駒ヶ岳を望む。 賽ノ河原は祈りの場所である。</vt:lpstr>
      <vt:lpstr>岩の秀峰（2015年風の写真展） 2014年9月　小雨の中を三伏峠に登り、長い稜線を越えて塩見岳にアタックした。 しかし山頂は雲に覆われて展望が殆んどなく、失意のまま塩見小屋まで下った。 小屋で 待つこと1時間、やっと雲のベールが取れて岩の秀峰が全容を現わした。うれしい瞬間だ！</vt:lpstr>
      <vt:lpstr>滝雲 2015年8月　聖岳より小河内岳にかかる滝雲。 雨上がりの日だった</vt:lpstr>
      <vt:lpstr>南アルプス樹林帯（2016年風の写真展） 2015年8月　苔深い樹林帯は南アルプスならではの美しさ。 光岳への道で </vt:lpstr>
      <vt:lpstr>センジケ原 2015年8月　センジケ原に入ると光岳はもう近い。 2度目の訪問だ </vt:lpstr>
      <vt:lpstr>エメラルドの滝（2017年風の写真展） 2016年5月　大台ケ原から下り大杉谷に入ると、美しい堂倉滝に出会う。 滔々と流れ落ちる水は澄み、エメラルド色に滝壺を満たす。 深い谷の遡行の開始、これから次々と現われる個性豊かな滝が楽しみだ。</vt:lpstr>
      <vt:lpstr>シャクナゲ美人 2016年5月　解禁された大杉谷には、大台ケ原から下って取り付いた。 その途中のシャクナゲ尾根は、シャクナゲの群生が連続し歓声が上がる。  その中のひときわ美しいシャクナゲのショット！</vt:lpstr>
      <vt:lpstr>大杉谷遡行 2016年5月　大杉谷の遡行はスリルがあり緊張を要する。  しかし次々と現れる個性的な滝が現れて登山者を飽きさせない。</vt:lpstr>
      <vt:lpstr>清々しい朝のアルプス（2017年風の写真展） 2016年8月　長い縦走を終えて、標高2500mの種池山荘で清々しい朝を迎えた。 雲の向こうには朝日を浴びた劔岳が浮かび上がる。 1年前に9人の仲間と、鎖場の連続であの山頂に立った苦闘を思い出す。</vt:lpstr>
      <vt:lpstr>天城山のシャクナゲ１ 2017年5月　天城山のシャクナゲ</vt:lpstr>
      <vt:lpstr>天城山のシャクナゲ２ 2017年5月　白と赤が咲き乱れていた</vt:lpstr>
      <vt:lpstr>新雪のトレール 2019年4月　千畳敷に入ると前日の新雪で道が消えた。 岩峰の間の八丁坂に向かって、宝剣山荘の小屋番に代わりラッセルを続ける。 木曽駒ケ岳まで登るハードな一日のスタートとなった。</vt:lpstr>
      <vt:lpstr>中央アルプスの日の出 2019年4月　宝剣山荘の朝は雪が止んで晴れた。 御来光は伊那前岳の左肩から、南アルプスの山並みを従えて昇ってきた。 新雪の雪面は赤く染まった。</vt:lpstr>
      <vt:lpstr>残雪の岩峰（2020年風の写真展） 2019年4月　前夜は春の雪が降り続いたが、朝は晴れて絶好の天気となった。 伊那前岳へ登ると登山道は新雪に覆われて純白になっている。  宝剣岳だけは急峻なため岩が露出し、青空に向かって黒々と聳えていた。</vt:lpstr>
      <vt:lpstr>新雪に輝く春の山（2020年風の写真展） 2019年4月　急峻な八丁坂を前日に登り山小屋に宿泊した。 夜は雪が降り続いたが、翌朝は見事に晴れて山々は新雪に覆われ白く輝いた。 八丁坂の上から千畳敷カールを見下ろすとロープウェイ駅が鮮やかにアクセントし、 遠くの空木岳と南駒ケ岳がカールを見下ろしていた。</vt:lpstr>
      <vt:lpstr>御在所岳の地蔵岩 2019年4月　御在所岳の地蔵岩に貼りつく登山者。 華やかなヤシオツツジが咲く</vt:lpstr>
      <vt:lpstr>キレットの岩場 2019年4月　御在所岳キレットの岩場。 岩の登り下りは楽しい</vt:lpstr>
      <vt:lpstr>瓶ケ森遠望（2023年風の写真展） 2022年5月　石鎚山天狗岳の岩壁からはるか遠くに瓶ケ森を遠望する。  手前の大森山はまるで影天狗岳のようだ</vt:lpstr>
      <vt:lpstr>石鎚山の日の出 2022年5月　石鎚山土小屋からの日の出。 伊予富士付近から陽が昇り空はピンクに染まった。</vt:lpstr>
      <vt:lpstr>石鎚山とツツジ 2022年5月　土小屋から一般道を進み、このあたりから東陵へのバリエーションルートに入る。  ピンクのツツジがその緊張感を和らげてくれる。</vt:lpstr>
      <vt:lpstr>石鎚山東陵 2022年5月　石鎚山東陵は岩稜の厳しいルートだ。  鋭い岩峰の切れ目に四国の主稜線を覗いた。</vt:lpstr>
      <vt:lpstr>先鋭峰を登る 2022年5月　石鎚山東陵のピークは南尖峰で、その奥に天狗岳がある。 右側のギザギザの尾根をピークを目指して登った。 厳しいルートだったが、突破した喜びは大きい。</vt:lpstr>
      <vt:lpstr>氷ノ山 2023年9月　鉢伏山から氷ノ山東尾根を望む。  翌日長大な東尾根を登り山頂に至った</vt:lpstr>
      <vt:lpstr>氷ノ山山頂 2023年9月　氷ノ山山頂から雲が取れてハチ高原を見下ろす。  登った東尾根は長いが楽しめるコースだった</vt:lpstr>
      <vt:lpstr>熊野古道 2023年10月　MHCで世界遺産の熊野古道を歩いた。  中辺地を語り部さんの解説で歩き神秘の世界に浸った。</vt:lpstr>
      <vt:lpstr>那智の滝 2023年10月　MHCで熊野古道を歩き那智の滝に参拝した。  日本一の落差の那智の滝は水量多く轟音で圧倒された。</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諭 藤井</dc:creator>
  <cp:lastModifiedBy>諭 藤井</cp:lastModifiedBy>
  <cp:revision>195</cp:revision>
  <dcterms:created xsi:type="dcterms:W3CDTF">2024-06-26T08:40:10Z</dcterms:created>
  <dcterms:modified xsi:type="dcterms:W3CDTF">2024-08-29T01:07:39Z</dcterms:modified>
</cp:coreProperties>
</file>